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Nunito"/>
      <p:regular r:id="rId25"/>
      <p:bold r:id="rId26"/>
      <p:italic r:id="rId27"/>
      <p:boldItalic r:id="rId28"/>
    </p:embeddedFont>
    <p:embeddedFont>
      <p:font typeface="Maven Pro SemiBold"/>
      <p:regular r:id="rId29"/>
      <p:bold r:id="rId30"/>
    </p:embeddedFont>
    <p:embeddedFont>
      <p:font typeface="Maven Pro"/>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Nunito-bold.fntdata"/><Relationship Id="rId25" Type="http://schemas.openxmlformats.org/officeDocument/2006/relationships/font" Target="fonts/Nunito-regular.fntdata"/><Relationship Id="rId28" Type="http://schemas.openxmlformats.org/officeDocument/2006/relationships/font" Target="fonts/Nunito-boldItalic.fntdata"/><Relationship Id="rId27" Type="http://schemas.openxmlformats.org/officeDocument/2006/relationships/font" Target="fonts/Nunito-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MavenProSemiBold-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avenPro-regular.fntdata"/><Relationship Id="rId30" Type="http://schemas.openxmlformats.org/officeDocument/2006/relationships/font" Target="fonts/MavenProSemiBold-bold.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MavenPro-bold.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datasets/kartik2112/fraud-detection" TargetMode="External"/><Relationship Id="rId3" Type="http://schemas.openxmlformats.org/officeDocument/2006/relationships/hyperlink" Target="https://www.kaggle.com/datasets/kartik2112/fraud-detection" TargetMode="External"/><Relationship Id="rId4" Type="http://schemas.openxmlformats.org/officeDocument/2006/relationships/hyperlink" Target="https://www.kaggle.com/datasets/kartik2112/fraud-detection" TargetMode="External"/><Relationship Id="rId5" Type="http://schemas.openxmlformats.org/officeDocument/2006/relationships/hyperlink" Target="https://www.kaggle.com/datasets/kartik2112/fraud-detection"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434c3b133c_0_2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434c3b133c_0_2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**Sean**</a:t>
            </a:r>
            <a:endParaRPr/>
          </a:p>
          <a:p>
            <a:pPr indent="0" lvl="0" marL="0" rtl="0" algn="l">
              <a:spcBef>
                <a:spcPts val="0"/>
              </a:spcBef>
              <a:spcAft>
                <a:spcPts val="0"/>
              </a:spcAft>
              <a:buNone/>
            </a:pPr>
            <a:r>
              <a:rPr lang="en"/>
              <a:t>Goal is to ID fraud</a:t>
            </a:r>
            <a:endParaRPr/>
          </a:p>
          <a:p>
            <a:pPr indent="0" lvl="0" marL="0" rtl="0" algn="l">
              <a:spcBef>
                <a:spcPts val="0"/>
              </a:spcBef>
              <a:spcAft>
                <a:spcPts val="0"/>
              </a:spcAft>
              <a:buNone/>
            </a:pPr>
            <a:r>
              <a:rPr lang="en"/>
              <a:t>How best to do it (look at data, use industry knowledge, and results to determine this)</a:t>
            </a:r>
            <a:endParaRPr/>
          </a:p>
          <a:p>
            <a:pPr indent="0" lvl="0" marL="0" rtl="0" algn="l">
              <a:spcBef>
                <a:spcPts val="0"/>
              </a:spcBef>
              <a:spcAft>
                <a:spcPts val="0"/>
              </a:spcAft>
              <a:buNone/>
            </a:pPr>
            <a:r>
              <a:rPr lang="en"/>
              <a:t>Lots of data lots of rows no way a human can do it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445a2cf3a8_0_30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445a2cf3a8_0_30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23 columns of data with over a Million rows of data.  Initially this is a LOT but hey more for the machine to learn and consider.</a:t>
            </a:r>
            <a:endParaRPr/>
          </a:p>
          <a:p>
            <a:pPr indent="0" lvl="0" marL="0" rtl="0" algn="l">
              <a:spcBef>
                <a:spcPts val="0"/>
              </a:spcBef>
              <a:spcAft>
                <a:spcPts val="0"/>
              </a:spcAft>
              <a:buNone/>
            </a:pPr>
            <a:r>
              <a:rPr lang="en"/>
              <a:t>As we are attempting to predict fraud we are targeting the Is Fraud column which is a simple 0 - for not fraud and 1 for fraud.</a:t>
            </a:r>
            <a:endParaRPr/>
          </a:p>
          <a:p>
            <a:pPr indent="0" lvl="0" marL="0" rtl="0" algn="l">
              <a:spcBef>
                <a:spcPts val="0"/>
              </a:spcBef>
              <a:spcAft>
                <a:spcPts val="0"/>
              </a:spcAft>
              <a:buNone/>
            </a:pPr>
            <a:r>
              <a:rPr lang="en"/>
              <a:t>Next we need to take a look at our categorical columns</a:t>
            </a:r>
            <a:endParaRPr/>
          </a:p>
          <a:p>
            <a:pPr indent="0" lvl="0" marL="0" rtl="0" algn="l">
              <a:spcBef>
                <a:spcPts val="0"/>
              </a:spcBef>
              <a:spcAft>
                <a:spcPts val="0"/>
              </a:spcAft>
              <a:buNone/>
            </a:pPr>
            <a:r>
              <a:rPr lang="en"/>
              <a:t>	11 columns where 8 of them have a minimum of 350+ unique values</a:t>
            </a:r>
            <a:endParaRPr/>
          </a:p>
          <a:p>
            <a:pPr indent="457200" lvl="0" marL="0" rtl="0" algn="l">
              <a:spcBef>
                <a:spcPts val="0"/>
              </a:spcBef>
              <a:spcAft>
                <a:spcPts val="0"/>
              </a:spcAft>
              <a:buNone/>
            </a:pPr>
            <a:r>
              <a:rPr lang="en"/>
              <a:t>Bucketing will overfit and many are not true value add (name, street, city, etc)</a:t>
            </a:r>
            <a:endParaRPr/>
          </a:p>
          <a:p>
            <a:pPr indent="0" lvl="0" marL="0" rtl="0" algn="l">
              <a:spcBef>
                <a:spcPts val="0"/>
              </a:spcBef>
              <a:spcAft>
                <a:spcPts val="0"/>
              </a:spcAft>
              <a:buNone/>
            </a:pPr>
            <a:r>
              <a:rPr lang="en"/>
              <a:t>Trans column was combine of values that could provide more value. Create code in order to split this out and make them integer values</a:t>
            </a:r>
            <a:endParaRPr/>
          </a:p>
          <a:p>
            <a:pPr indent="0" lvl="0" marL="0" rtl="0" algn="l">
              <a:spcBef>
                <a:spcPts val="0"/>
              </a:spcBef>
              <a:spcAft>
                <a:spcPts val="0"/>
              </a:spcAft>
              <a:buNone/>
            </a:pPr>
            <a:r>
              <a:rPr lang="en"/>
              <a:t>DOB was a categorical, so changed this to integer values</a:t>
            </a:r>
            <a:endParaRPr/>
          </a:p>
          <a:p>
            <a:pPr indent="0" lvl="0" marL="0" rtl="0" algn="l">
              <a:spcBef>
                <a:spcPts val="0"/>
              </a:spcBef>
              <a:spcAft>
                <a:spcPts val="0"/>
              </a:spcAft>
              <a:buNone/>
            </a:pPr>
            <a:r>
              <a:rPr lang="en"/>
              <a:t>States was 51 categorical, bucket to Regions to simplify the code</a:t>
            </a:r>
            <a:endParaRPr/>
          </a:p>
          <a:p>
            <a:pPr indent="0" lvl="0" marL="0" rtl="0" algn="l">
              <a:spcBef>
                <a:spcPts val="0"/>
              </a:spcBef>
              <a:spcAft>
                <a:spcPts val="0"/>
              </a:spcAft>
              <a:buNone/>
            </a:pPr>
            <a:r>
              <a:rPr lang="en"/>
              <a:t>Kept all integer values and reduced categorical to gender, and trans category</a:t>
            </a:r>
            <a:endParaRPr/>
          </a:p>
          <a:p>
            <a:pPr indent="0" lvl="0" marL="0" rtl="0" algn="l">
              <a:spcBef>
                <a:spcPts val="0"/>
              </a:spcBef>
              <a:spcAft>
                <a:spcPts val="0"/>
              </a:spcAft>
              <a:buNone/>
            </a:pPr>
            <a:r>
              <a:rPr lang="en"/>
              <a:t>Forgot to Scale initially and had very different results.  Found in an iteration and updated the code Results were on the other slide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445a2cf3a8_0_3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445a2cf3a8_0_3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Binary outcomes - so Logistical Regression</a:t>
            </a:r>
            <a:endParaRPr/>
          </a:p>
          <a:p>
            <a:pPr indent="0" lvl="0" marL="0" rtl="0" algn="l">
              <a:spcBef>
                <a:spcPts val="0"/>
              </a:spcBef>
              <a:spcAft>
                <a:spcPts val="0"/>
              </a:spcAft>
              <a:buNone/>
            </a:pPr>
            <a:r>
              <a:rPr lang="en"/>
              <a:t>Importance of Precision and Sensitivity </a:t>
            </a:r>
            <a:endParaRPr/>
          </a:p>
          <a:p>
            <a:pPr indent="0" lvl="0" marL="0" rtl="0" algn="l">
              <a:spcBef>
                <a:spcPts val="0"/>
              </a:spcBef>
              <a:spcAft>
                <a:spcPts val="0"/>
              </a:spcAft>
              <a:buNone/>
            </a:pPr>
            <a:r>
              <a:rPr lang="en"/>
              <a:t>SMOTE vs Random Forrest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Oversample - due to </a:t>
            </a:r>
            <a:r>
              <a:rPr lang="en"/>
              <a:t>imbalance</a:t>
            </a:r>
            <a:r>
              <a:rPr lang="en"/>
              <a:t> results</a:t>
            </a:r>
            <a:endParaRPr/>
          </a:p>
          <a:p>
            <a:pPr indent="0" lvl="0" marL="0" rtl="0" algn="l">
              <a:spcBef>
                <a:spcPts val="0"/>
              </a:spcBef>
              <a:spcAft>
                <a:spcPts val="0"/>
              </a:spcAft>
              <a:buNone/>
            </a:pPr>
            <a:r>
              <a:rPr lang="en"/>
              <a:t>Forest - Robust to outliers and run EFFICIENTLY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Results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445a2cf3a8_0_3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445a2cf3a8_0_3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it be better?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Overall Random Forest was better than I expected.</a:t>
            </a:r>
            <a:endParaRPr/>
          </a:p>
          <a:p>
            <a:pPr indent="0" lvl="0" marL="0" rtl="0" algn="l">
              <a:spcBef>
                <a:spcPts val="0"/>
              </a:spcBef>
              <a:spcAft>
                <a:spcPts val="0"/>
              </a:spcAft>
              <a:buNone/>
            </a:pPr>
            <a:r>
              <a:rPr lang="en"/>
              <a:t>Based on industry knowledge a dormant card that is </a:t>
            </a:r>
            <a:r>
              <a:rPr lang="en"/>
              <a:t>suddenly can indicate fraud. </a:t>
            </a:r>
            <a:endParaRPr/>
          </a:p>
          <a:p>
            <a:pPr indent="0" lvl="0" marL="0" rtl="0" algn="l">
              <a:spcBef>
                <a:spcPts val="0"/>
              </a:spcBef>
              <a:spcAft>
                <a:spcPts val="0"/>
              </a:spcAft>
              <a:buNone/>
            </a:pPr>
            <a:r>
              <a:rPr lang="en"/>
              <a:t>New features</a:t>
            </a:r>
            <a:endParaRPr/>
          </a:p>
          <a:p>
            <a:pPr indent="0" lvl="0" marL="0" rtl="0" algn="l">
              <a:spcBef>
                <a:spcPts val="0"/>
              </a:spcBef>
              <a:spcAft>
                <a:spcPts val="0"/>
              </a:spcAft>
              <a:buNone/>
            </a:pPr>
            <a:r>
              <a:rPr lang="en"/>
              <a:t>Results - most had an increase false negatives with MINIMAL increase in found fraud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445a2cf3a8_0_3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445a2cf3a8_0_3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results was the random forest with updated features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True fraud cases increased 32.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 in 4 instances of fraud </a:t>
            </a:r>
            <a:r>
              <a:rPr lang="en"/>
              <a:t>undetected</a:t>
            </a:r>
            <a:r>
              <a:rPr lang="en"/>
              <a:t> but potentially offset the potential losses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Hand to Sha to discuss Tableau.</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46f41930e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46f41930e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be able to provide visualization and trends of credit card fraud from 2019-2020 we used Tableau Dashboard</a:t>
            </a:r>
            <a:endParaRPr/>
          </a:p>
          <a:p>
            <a:pPr indent="0" lvl="0" marL="0" rtl="0" algn="l">
              <a:spcBef>
                <a:spcPts val="0"/>
              </a:spcBef>
              <a:spcAft>
                <a:spcPts val="0"/>
              </a:spcAft>
              <a:buNone/>
            </a:pPr>
            <a:r>
              <a:rPr lang="en"/>
              <a:t>We were able to create worksheets and dashboard in order to showcase the difference trends and Merchant categories that are affected.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is also a link provided for you to take a look at our visualizations.</a:t>
            </a:r>
            <a:endParaRPr/>
          </a:p>
          <a:p>
            <a:pPr indent="0" lvl="0" marL="0" rtl="0" algn="l">
              <a:spcBef>
                <a:spcPts val="0"/>
              </a:spcBef>
              <a:spcAft>
                <a:spcPts val="0"/>
              </a:spcAft>
              <a:buNone/>
            </a:pPr>
            <a:r>
              <a:rPr lang="en"/>
              <a:t>We will take a quick dive into some worksheets and dashboard through our StoryBoard.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445a2cf3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445a2cf3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a:t>
            </a:r>
            <a:endParaRPr/>
          </a:p>
          <a:p>
            <a:pPr indent="0" lvl="0" marL="0" rtl="0" algn="l">
              <a:spcBef>
                <a:spcPts val="0"/>
              </a:spcBef>
              <a:spcAft>
                <a:spcPts val="0"/>
              </a:spcAft>
              <a:buNone/>
            </a:pPr>
            <a:r>
              <a:rPr lang="en"/>
              <a:t>Our Storyboard shows our Credit Credit Card Fraud Tableau Visualizations. Each Visualization is interactive. This will help you get a better picture of ways we can take a deep dive into credit card fraud</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Transactions by Category</a:t>
            </a:r>
            <a:endParaRPr/>
          </a:p>
          <a:p>
            <a:pPr indent="-298450" lvl="1" marL="914400" rtl="0" algn="l">
              <a:spcBef>
                <a:spcPts val="0"/>
              </a:spcBef>
              <a:spcAft>
                <a:spcPts val="0"/>
              </a:spcAft>
              <a:buSzPts val="1100"/>
              <a:buChar char="○"/>
            </a:pPr>
            <a:r>
              <a:rPr lang="en"/>
              <a:t>Able to view all transaction by category for 2019-2020. You can filter </a:t>
            </a:r>
            <a:r>
              <a:rPr lang="en"/>
              <a:t>by</a:t>
            </a:r>
            <a:r>
              <a:rPr lang="en"/>
              <a:t> category, or if transaction is </a:t>
            </a:r>
            <a:r>
              <a:rPr lang="en"/>
              <a:t>fraudulent</a:t>
            </a:r>
            <a:r>
              <a:rPr lang="en"/>
              <a:t> or not. </a:t>
            </a:r>
            <a:endParaRPr/>
          </a:p>
          <a:p>
            <a:pPr indent="-298450" lvl="1" marL="914400" rtl="0" algn="l">
              <a:spcBef>
                <a:spcPts val="0"/>
              </a:spcBef>
              <a:spcAft>
                <a:spcPts val="0"/>
              </a:spcAft>
              <a:buSzPts val="1100"/>
              <a:buChar char="○"/>
            </a:pPr>
            <a:r>
              <a:rPr lang="en"/>
              <a:t>Can also click on the category to highlight the attributes of that category </a:t>
            </a:r>
            <a:endParaRPr/>
          </a:p>
          <a:p>
            <a:pPr indent="0" lvl="0" marL="914400" rtl="0" algn="l">
              <a:spcBef>
                <a:spcPts val="0"/>
              </a:spcBef>
              <a:spcAft>
                <a:spcPts val="0"/>
              </a:spcAft>
              <a:buNone/>
            </a:pPr>
            <a:r>
              <a:t/>
            </a:r>
            <a:endParaRPr/>
          </a:p>
          <a:p>
            <a:pPr indent="-298450" lvl="0" marL="457200" rtl="0" algn="l">
              <a:spcBef>
                <a:spcPts val="0"/>
              </a:spcBef>
              <a:spcAft>
                <a:spcPts val="0"/>
              </a:spcAft>
              <a:buSzPts val="1100"/>
              <a:buChar char="●"/>
            </a:pPr>
            <a:r>
              <a:rPr lang="en"/>
              <a:t>Transaction Percentages of each Category</a:t>
            </a:r>
            <a:endParaRPr/>
          </a:p>
          <a:p>
            <a:pPr indent="-298450" lvl="1" marL="914400" rtl="0" algn="l">
              <a:spcBef>
                <a:spcPts val="0"/>
              </a:spcBef>
              <a:spcAft>
                <a:spcPts val="0"/>
              </a:spcAft>
              <a:buSzPts val="1100"/>
              <a:buChar char="○"/>
            </a:pPr>
            <a:r>
              <a:rPr lang="en"/>
              <a:t>You can hover over each sectionto get the transaction </a:t>
            </a:r>
            <a:r>
              <a:rPr lang="en"/>
              <a:t>percentage</a:t>
            </a:r>
            <a:r>
              <a:rPr lang="en"/>
              <a:t> of that category. You can click on or filter a category as well as fraud or non fraudulent transactions</a:t>
            </a:r>
            <a:endParaRPr/>
          </a:p>
          <a:p>
            <a:pPr indent="0" lvl="0" marL="914400" rtl="0" algn="l">
              <a:spcBef>
                <a:spcPts val="0"/>
              </a:spcBef>
              <a:spcAft>
                <a:spcPts val="0"/>
              </a:spcAft>
              <a:buNone/>
            </a:pPr>
            <a:r>
              <a:t/>
            </a:r>
            <a:endParaRPr/>
          </a:p>
          <a:p>
            <a:pPr indent="-298450" lvl="0" marL="457200" rtl="0" algn="l">
              <a:spcBef>
                <a:spcPts val="0"/>
              </a:spcBef>
              <a:spcAft>
                <a:spcPts val="0"/>
              </a:spcAft>
              <a:buSzPts val="1100"/>
              <a:buChar char="●"/>
            </a:pPr>
            <a:r>
              <a:rPr lang="en"/>
              <a:t>Transactions by Gender</a:t>
            </a:r>
            <a:endParaRPr/>
          </a:p>
          <a:p>
            <a:pPr indent="-298450" lvl="1" marL="914400" rtl="0" algn="l">
              <a:spcBef>
                <a:spcPts val="0"/>
              </a:spcBef>
              <a:spcAft>
                <a:spcPts val="0"/>
              </a:spcAft>
              <a:buSzPts val="1100"/>
              <a:buChar char="○"/>
            </a:pPr>
            <a:r>
              <a:rPr lang="en"/>
              <a:t>Count of transaction by Female or Male</a:t>
            </a:r>
            <a:endParaRPr/>
          </a:p>
          <a:p>
            <a:pPr indent="-298450" lvl="1" marL="914400" rtl="0" algn="l">
              <a:spcBef>
                <a:spcPts val="0"/>
              </a:spcBef>
              <a:spcAft>
                <a:spcPts val="0"/>
              </a:spcAft>
              <a:buSzPts val="1100"/>
              <a:buChar char="○"/>
            </a:pPr>
            <a:r>
              <a:rPr lang="en"/>
              <a:t>Able to filter by Gender</a:t>
            </a:r>
            <a:endParaRPr/>
          </a:p>
          <a:p>
            <a:pPr indent="0" lvl="0" marL="914400" rtl="0" algn="l">
              <a:spcBef>
                <a:spcPts val="0"/>
              </a:spcBef>
              <a:spcAft>
                <a:spcPts val="0"/>
              </a:spcAft>
              <a:buNone/>
            </a:pPr>
            <a:r>
              <a:t/>
            </a:r>
            <a:endParaRPr/>
          </a:p>
          <a:p>
            <a:pPr indent="-298450" lvl="0" marL="457200" rtl="0" algn="l">
              <a:spcBef>
                <a:spcPts val="0"/>
              </a:spcBef>
              <a:spcAft>
                <a:spcPts val="0"/>
              </a:spcAft>
              <a:buSzPts val="1100"/>
              <a:buChar char="●"/>
            </a:pPr>
            <a:r>
              <a:rPr lang="en"/>
              <a:t>Fraud By Gender</a:t>
            </a:r>
            <a:endParaRPr/>
          </a:p>
          <a:p>
            <a:pPr indent="-298450" lvl="1" marL="914400" rtl="0" algn="l">
              <a:spcBef>
                <a:spcPts val="0"/>
              </a:spcBef>
              <a:spcAft>
                <a:spcPts val="0"/>
              </a:spcAft>
              <a:buSzPts val="1100"/>
              <a:buChar char="○"/>
            </a:pPr>
            <a:r>
              <a:rPr lang="en"/>
              <a:t>Determine fraud by gender. </a:t>
            </a:r>
            <a:endParaRPr/>
          </a:p>
          <a:p>
            <a:pPr indent="-298450" lvl="1" marL="914400" rtl="0" algn="l">
              <a:spcBef>
                <a:spcPts val="0"/>
              </a:spcBef>
              <a:spcAft>
                <a:spcPts val="0"/>
              </a:spcAft>
              <a:buSzPts val="1100"/>
              <a:buChar char="○"/>
            </a:pPr>
            <a:r>
              <a:rPr lang="en"/>
              <a:t>Can filter by </a:t>
            </a:r>
            <a:r>
              <a:rPr lang="en"/>
              <a:t>legitimate</a:t>
            </a:r>
            <a:r>
              <a:rPr lang="en"/>
              <a:t> transaction or fraudulent transaction</a:t>
            </a:r>
            <a:endParaRPr/>
          </a:p>
          <a:p>
            <a:pPr indent="0" lvl="0" marL="914400" rtl="0" algn="l">
              <a:spcBef>
                <a:spcPts val="0"/>
              </a:spcBef>
              <a:spcAft>
                <a:spcPts val="0"/>
              </a:spcAft>
              <a:buNone/>
            </a:pPr>
            <a:r>
              <a:t/>
            </a:r>
            <a:endParaRPr/>
          </a:p>
          <a:p>
            <a:pPr indent="-298450" lvl="0" marL="457200" rtl="0" algn="l">
              <a:spcBef>
                <a:spcPts val="0"/>
              </a:spcBef>
              <a:spcAft>
                <a:spcPts val="0"/>
              </a:spcAft>
              <a:buSzPts val="1100"/>
              <a:buChar char="●"/>
            </a:pPr>
            <a:r>
              <a:rPr lang="en"/>
              <a:t>Transaction Percentages by Gender</a:t>
            </a:r>
            <a:endParaRPr/>
          </a:p>
          <a:p>
            <a:pPr indent="-298450" lvl="1" marL="914400" rtl="0" algn="l">
              <a:spcBef>
                <a:spcPts val="0"/>
              </a:spcBef>
              <a:spcAft>
                <a:spcPts val="0"/>
              </a:spcAft>
              <a:buSzPts val="1100"/>
              <a:buChar char="○"/>
            </a:pPr>
            <a:r>
              <a:rPr lang="en"/>
              <a:t>Fraudulent and non fraudulent transaction percentages by gender. </a:t>
            </a:r>
            <a:endParaRPr/>
          </a:p>
          <a:p>
            <a:pPr indent="-298450" lvl="1" marL="914400" rtl="0" algn="l">
              <a:spcBef>
                <a:spcPts val="0"/>
              </a:spcBef>
              <a:spcAft>
                <a:spcPts val="0"/>
              </a:spcAft>
              <a:buSzPts val="1100"/>
              <a:buChar char="○"/>
            </a:pPr>
            <a:r>
              <a:rPr lang="en"/>
              <a:t>Can filter or click on gender</a:t>
            </a:r>
            <a:endParaRPr/>
          </a:p>
          <a:p>
            <a:pPr indent="-298450" lvl="1" marL="914400" rtl="0" algn="l">
              <a:spcBef>
                <a:spcPts val="0"/>
              </a:spcBef>
              <a:spcAft>
                <a:spcPts val="0"/>
              </a:spcAft>
              <a:buSzPts val="1100"/>
              <a:buChar char="○"/>
            </a:pPr>
            <a:r>
              <a:rPr lang="en"/>
              <a:t>Can filter by fraudulent of non-fraudulent </a:t>
            </a:r>
            <a:endParaRPr/>
          </a:p>
          <a:p>
            <a:pPr indent="0" lvl="0" marL="914400" rtl="0" algn="l">
              <a:spcBef>
                <a:spcPts val="0"/>
              </a:spcBef>
              <a:spcAft>
                <a:spcPts val="0"/>
              </a:spcAft>
              <a:buNone/>
            </a:pPr>
            <a:r>
              <a:t/>
            </a:r>
            <a:endParaRPr/>
          </a:p>
          <a:p>
            <a:pPr indent="-298450" lvl="0" marL="457200" rtl="0" algn="l">
              <a:spcBef>
                <a:spcPts val="0"/>
              </a:spcBef>
              <a:spcAft>
                <a:spcPts val="0"/>
              </a:spcAft>
              <a:buSzPts val="1100"/>
              <a:buChar char="●"/>
            </a:pPr>
            <a:r>
              <a:rPr lang="en"/>
              <a:t>Fraud Amount by City</a:t>
            </a:r>
            <a:endParaRPr/>
          </a:p>
          <a:p>
            <a:pPr indent="-298450" lvl="1" marL="914400" rtl="0" algn="l">
              <a:spcBef>
                <a:spcPts val="0"/>
              </a:spcBef>
              <a:spcAft>
                <a:spcPts val="0"/>
              </a:spcAft>
              <a:buSzPts val="1100"/>
              <a:buChar char="○"/>
            </a:pPr>
            <a:r>
              <a:rPr lang="en"/>
              <a:t>Interactive Map to click on to see </a:t>
            </a:r>
            <a:r>
              <a:rPr lang="en"/>
              <a:t>fraudulent</a:t>
            </a:r>
            <a:r>
              <a:rPr lang="en"/>
              <a:t> charges by city. </a:t>
            </a:r>
            <a:endParaRPr/>
          </a:p>
          <a:p>
            <a:pPr indent="-298450" lvl="1" marL="914400" rtl="0" algn="l">
              <a:spcBef>
                <a:spcPts val="0"/>
              </a:spcBef>
              <a:spcAft>
                <a:spcPts val="0"/>
              </a:spcAft>
              <a:buSzPts val="1100"/>
              <a:buChar char="○"/>
            </a:pPr>
            <a:r>
              <a:rPr lang="en"/>
              <a:t>You can click and hover over each circle for:</a:t>
            </a:r>
            <a:endParaRPr/>
          </a:p>
          <a:p>
            <a:pPr indent="-298450" lvl="2" marL="1371600" rtl="0" algn="l">
              <a:spcBef>
                <a:spcPts val="0"/>
              </a:spcBef>
              <a:spcAft>
                <a:spcPts val="0"/>
              </a:spcAft>
              <a:buSzPts val="1100"/>
              <a:buChar char="■"/>
            </a:pPr>
            <a:r>
              <a:rPr lang="en"/>
              <a:t>City</a:t>
            </a:r>
            <a:endParaRPr/>
          </a:p>
          <a:p>
            <a:pPr indent="-298450" lvl="2" marL="1371600" rtl="0" algn="l">
              <a:spcBef>
                <a:spcPts val="0"/>
              </a:spcBef>
              <a:spcAft>
                <a:spcPts val="0"/>
              </a:spcAft>
              <a:buSzPts val="1100"/>
              <a:buChar char="■"/>
            </a:pPr>
            <a:r>
              <a:rPr lang="en"/>
              <a:t>Zip Code</a:t>
            </a:r>
            <a:endParaRPr/>
          </a:p>
          <a:p>
            <a:pPr indent="-298450" lvl="2" marL="1371600" rtl="0" algn="l">
              <a:spcBef>
                <a:spcPts val="0"/>
              </a:spcBef>
              <a:spcAft>
                <a:spcPts val="0"/>
              </a:spcAft>
              <a:buSzPts val="1100"/>
              <a:buChar char="■"/>
            </a:pPr>
            <a:r>
              <a:rPr lang="en"/>
              <a:t>Total </a:t>
            </a:r>
            <a:r>
              <a:rPr lang="en"/>
              <a:t>Fraudulent</a:t>
            </a:r>
            <a:r>
              <a:rPr lang="en"/>
              <a:t> Amt</a:t>
            </a:r>
            <a:endParaRPr/>
          </a:p>
          <a:p>
            <a:pPr indent="-298450" lvl="2" marL="1371600" rtl="0" algn="l">
              <a:spcBef>
                <a:spcPts val="0"/>
              </a:spcBef>
              <a:spcAft>
                <a:spcPts val="0"/>
              </a:spcAft>
              <a:buSzPts val="1100"/>
              <a:buChar char="■"/>
            </a:pPr>
            <a:r>
              <a:rPr lang="en"/>
              <a:t>Total Transaction</a:t>
            </a:r>
            <a:endParaRPr/>
          </a:p>
          <a:p>
            <a:pPr indent="-298450" lvl="0" marL="457200" rtl="0" algn="l">
              <a:spcBef>
                <a:spcPts val="0"/>
              </a:spcBef>
              <a:spcAft>
                <a:spcPts val="0"/>
              </a:spcAft>
              <a:buSzPts val="1100"/>
              <a:buChar char="●"/>
            </a:pPr>
            <a:r>
              <a:rPr lang="en"/>
              <a:t>Fraud by Age</a:t>
            </a:r>
            <a:endParaRPr/>
          </a:p>
          <a:p>
            <a:pPr indent="-298450" lvl="1" marL="914400" rtl="0" algn="l">
              <a:spcBef>
                <a:spcPts val="0"/>
              </a:spcBef>
              <a:spcAft>
                <a:spcPts val="0"/>
              </a:spcAft>
              <a:buSzPts val="1100"/>
              <a:buChar char="○"/>
            </a:pPr>
            <a:r>
              <a:rPr lang="en"/>
              <a:t>Amount of fraud by age</a:t>
            </a:r>
            <a:endParaRPr/>
          </a:p>
          <a:p>
            <a:pPr indent="-298450" lvl="1" marL="914400" rtl="0" algn="l">
              <a:spcBef>
                <a:spcPts val="0"/>
              </a:spcBef>
              <a:spcAft>
                <a:spcPts val="0"/>
              </a:spcAft>
              <a:buSzPts val="1100"/>
              <a:buChar char="○"/>
            </a:pPr>
            <a:r>
              <a:rPr lang="en"/>
              <a:t>One line represents </a:t>
            </a:r>
            <a:r>
              <a:rPr lang="en"/>
              <a:t>legitimate</a:t>
            </a:r>
            <a:r>
              <a:rPr lang="en"/>
              <a:t> transactions while the other represents fraud. You can hover over each line for age and total transaction amount </a:t>
            </a:r>
            <a:endParaRPr/>
          </a:p>
          <a:p>
            <a:pPr indent="0" lvl="0" marL="914400" rtl="0" algn="l">
              <a:spcBef>
                <a:spcPts val="0"/>
              </a:spcBef>
              <a:spcAft>
                <a:spcPts val="0"/>
              </a:spcAft>
              <a:buNone/>
            </a:pPr>
            <a:r>
              <a:t/>
            </a:r>
            <a:endParaRPr/>
          </a:p>
          <a:p>
            <a:pPr indent="-298450" lvl="0" marL="457200" rtl="0" algn="l">
              <a:spcBef>
                <a:spcPts val="0"/>
              </a:spcBef>
              <a:spcAft>
                <a:spcPts val="0"/>
              </a:spcAft>
              <a:buSzPts val="1100"/>
              <a:buChar char="●"/>
            </a:pPr>
            <a:r>
              <a:rPr lang="en"/>
              <a:t>Total Transaction amount by week </a:t>
            </a:r>
            <a:endParaRPr/>
          </a:p>
          <a:p>
            <a:pPr indent="-298450" lvl="1" marL="914400" rtl="0" algn="l">
              <a:spcBef>
                <a:spcPts val="0"/>
              </a:spcBef>
              <a:spcAft>
                <a:spcPts val="0"/>
              </a:spcAft>
              <a:buSzPts val="1100"/>
              <a:buChar char="○"/>
            </a:pPr>
            <a:r>
              <a:rPr lang="en"/>
              <a:t>Interactive graph to click week over week of total amount of fraud and non fraud transactions</a:t>
            </a:r>
            <a:endParaRPr/>
          </a:p>
          <a:p>
            <a:pPr indent="-298450" lvl="1" marL="914400" rtl="0" algn="l">
              <a:spcBef>
                <a:spcPts val="0"/>
              </a:spcBef>
              <a:spcAft>
                <a:spcPts val="0"/>
              </a:spcAft>
              <a:buSzPts val="1100"/>
              <a:buChar char="○"/>
            </a:pPr>
            <a:r>
              <a:rPr lang="en"/>
              <a:t>You can hover over graph to get pop up of week and total amount of transaction for that week</a:t>
            </a:r>
            <a:endParaRPr/>
          </a:p>
          <a:p>
            <a:pPr indent="0" lvl="0" marL="914400" rtl="0" algn="l">
              <a:spcBef>
                <a:spcPts val="0"/>
              </a:spcBef>
              <a:spcAft>
                <a:spcPts val="0"/>
              </a:spcAft>
              <a:buNone/>
            </a:pPr>
            <a:r>
              <a:t/>
            </a:r>
            <a:endParaRPr/>
          </a:p>
          <a:p>
            <a:pPr indent="-298450" lvl="0" marL="457200" rtl="0" algn="l">
              <a:spcBef>
                <a:spcPts val="0"/>
              </a:spcBef>
              <a:spcAft>
                <a:spcPts val="0"/>
              </a:spcAft>
              <a:buSzPts val="1100"/>
              <a:buChar char="●"/>
            </a:pPr>
            <a:r>
              <a:rPr lang="en"/>
              <a:t>Machine Learning Analysis</a:t>
            </a:r>
            <a:endParaRPr/>
          </a:p>
          <a:p>
            <a:pPr indent="-298450" lvl="1" marL="914400" rtl="0" algn="l">
              <a:spcBef>
                <a:spcPts val="0"/>
              </a:spcBef>
              <a:spcAft>
                <a:spcPts val="0"/>
              </a:spcAft>
              <a:buSzPts val="1100"/>
              <a:buChar char="○"/>
            </a:pPr>
            <a:r>
              <a:rPr lang="en"/>
              <a:t>Dashboard to show machine learning analysis and what algorithms were used</a:t>
            </a:r>
            <a:endParaRPr/>
          </a:p>
          <a:p>
            <a:pPr indent="0" lvl="0" marL="1371600" rtl="0" algn="l">
              <a:spcBef>
                <a:spcPts val="0"/>
              </a:spcBef>
              <a:spcAft>
                <a:spcPts val="0"/>
              </a:spcAft>
              <a:buNone/>
            </a:pPr>
            <a:r>
              <a:t/>
            </a:r>
            <a:endParaRPr/>
          </a:p>
          <a:p>
            <a:pPr indent="0" lvl="0" marL="137160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445a2cf3a8_0_2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445a2cf3a8_0_2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is the summary of the Technologies, </a:t>
            </a:r>
            <a:r>
              <a:rPr lang="en"/>
              <a:t>Languages, Tools and Algorithms we used throughout each phase of our analysis.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46f41930e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46f41930e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381b1b73e2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381b1b73e2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**Ash Slide**</a:t>
            </a:r>
            <a:endParaRPr/>
          </a:p>
          <a:p>
            <a:pPr indent="0" lvl="0" marL="0" rtl="0" algn="l">
              <a:spcBef>
                <a:spcPts val="0"/>
              </a:spcBef>
              <a:spcAft>
                <a:spcPts val="0"/>
              </a:spcAft>
              <a:buNone/>
            </a:pPr>
            <a:r>
              <a:rPr lang="en"/>
              <a:t>-Credit card fraud is a very prevalent issue today that has probably affected everyone on this call so we decided to see if we could use the plethora of fraud data out there to see if we could detect any trends that point to higher instances of credit card fraud</a:t>
            </a:r>
            <a:endParaRPr/>
          </a:p>
          <a:p>
            <a:pPr indent="0" lvl="0" marL="0" rtl="0" algn="l">
              <a:spcBef>
                <a:spcPts val="0"/>
              </a:spcBef>
              <a:spcAft>
                <a:spcPts val="0"/>
              </a:spcAft>
              <a:buNone/>
            </a:pPr>
            <a:r>
              <a:rPr lang="en">
                <a:solidFill>
                  <a:schemeClr val="dk1"/>
                </a:solidFill>
              </a:rPr>
              <a:t>-This subject is in our wheelhouse because we all work in the financial services industry, Sean and I both have credit card experience</a:t>
            </a:r>
            <a:r>
              <a:rPr lang="en"/>
              <a:t>, and </a:t>
            </a:r>
            <a:r>
              <a:rPr lang="en"/>
              <a:t>Sean has actually worked in the credit card fraud department of a major bank</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434c3b133c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434c3b133c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-Credit card fraud is a global issue that is only growing as time goes on</a:t>
            </a:r>
            <a:endParaRPr/>
          </a:p>
          <a:p>
            <a:pPr indent="0" lvl="0" marL="0" rtl="0" algn="l">
              <a:lnSpc>
                <a:spcPct val="115000"/>
              </a:lnSpc>
              <a:spcBef>
                <a:spcPts val="800"/>
              </a:spcBef>
              <a:spcAft>
                <a:spcPts val="0"/>
              </a:spcAft>
              <a:buClr>
                <a:schemeClr val="dk1"/>
              </a:buClr>
              <a:buSzPts val="1100"/>
              <a:buFont typeface="Arial"/>
              <a:buNone/>
            </a:pPr>
            <a:r>
              <a:rPr lang="en">
                <a:solidFill>
                  <a:srgbClr val="202122"/>
                </a:solidFill>
                <a:highlight>
                  <a:schemeClr val="lt1"/>
                </a:highlight>
              </a:rPr>
              <a:t>-</a:t>
            </a:r>
            <a:r>
              <a:rPr lang="en">
                <a:solidFill>
                  <a:srgbClr val="202122"/>
                </a:solidFill>
                <a:highlight>
                  <a:schemeClr val="lt1"/>
                </a:highlight>
              </a:rPr>
              <a:t>According to a 2021 report , about 50% of all Americans have experienced a fraudulent charge on their credit or debit cards, and more than one in three credit or debit card holders have experienced fraud multiple times. This amounts to 127 million people in the US that have been victims of credit card theft at least once.</a:t>
            </a:r>
            <a:endParaRPr sz="900"/>
          </a:p>
          <a:p>
            <a:pPr indent="0" lvl="0" marL="0" rtl="0" algn="l">
              <a:spcBef>
                <a:spcPts val="0"/>
              </a:spcBef>
              <a:spcAft>
                <a:spcPts val="0"/>
              </a:spcAft>
              <a:buNone/>
            </a:pPr>
            <a:r>
              <a:rPr lang="en"/>
              <a:t>-</a:t>
            </a:r>
            <a:r>
              <a:rPr lang="en"/>
              <a:t>According to one study, for each $1 in a fraudulent transaction, businesses lose $3.75 (LexisNexis)</a:t>
            </a:r>
            <a:endParaRPr/>
          </a:p>
          <a:p>
            <a:pPr indent="0" lvl="0" marL="0" rtl="0" algn="l">
              <a:spcBef>
                <a:spcPts val="0"/>
              </a:spcBef>
              <a:spcAft>
                <a:spcPts val="0"/>
              </a:spcAft>
              <a:buNone/>
            </a:pPr>
            <a:r>
              <a:rPr lang="en"/>
              <a:t>-Because of the extreme costs to </a:t>
            </a:r>
            <a:r>
              <a:rPr lang="en"/>
              <a:t>businesses</a:t>
            </a:r>
            <a:r>
              <a:rPr lang="en"/>
              <a:t> and financial institutions, banks are investing significant resources into fraud detection and prevention, with a large part being machine learning models</a:t>
            </a:r>
            <a:endParaRPr/>
          </a:p>
          <a:p>
            <a:pPr indent="0" lvl="0" marL="0" rtl="0" algn="l">
              <a:spcBef>
                <a:spcPts val="0"/>
              </a:spcBef>
              <a:spcAft>
                <a:spcPts val="0"/>
              </a:spcAft>
              <a:buNone/>
            </a:pPr>
            <a:r>
              <a:rPr lang="en"/>
              <a:t>-These models have to be extremely accurate to be worthwhile - for me personally, my bank once picked up on a $2 itunes charge </a:t>
            </a:r>
            <a:endParaRPr/>
          </a:p>
          <a:p>
            <a:pPr indent="0" lvl="0" marL="0" rtl="0" algn="l">
              <a:spcBef>
                <a:spcPts val="0"/>
              </a:spcBef>
              <a:spcAft>
                <a:spcPts val="0"/>
              </a:spcAft>
              <a:buNone/>
            </a:pPr>
            <a:r>
              <a:rPr lang="en"/>
              <a:t>-You would think that would be such a low amount that models wouldn’t be detected but banks have trained these models to pick up on anything that seems odd</a:t>
            </a:r>
            <a:endParaRPr/>
          </a:p>
          <a:p>
            <a:pPr indent="0" lvl="0" marL="0" rtl="0" algn="l">
              <a:spcBef>
                <a:spcPts val="0"/>
              </a:spcBef>
              <a:spcAft>
                <a:spcPts val="0"/>
              </a:spcAft>
              <a:buNone/>
            </a:pPr>
            <a:r>
              <a:rPr lang="en"/>
              <a:t>**Ash slide***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45e2782278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45e2782278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800"/>
              </a:spcBef>
              <a:spcAft>
                <a:spcPts val="0"/>
              </a:spcAft>
              <a:buNone/>
            </a:pPr>
            <a:r>
              <a:t/>
            </a:r>
            <a:endParaRPr>
              <a:solidFill>
                <a:srgbClr val="202122"/>
              </a:solidFill>
              <a:highlight>
                <a:srgbClr val="FFFFFF"/>
              </a:highlight>
            </a:endParaRPr>
          </a:p>
          <a:p>
            <a:pPr indent="0" lvl="0" marL="0" rtl="0" algn="l">
              <a:lnSpc>
                <a:spcPct val="100000"/>
              </a:lnSpc>
              <a:spcBef>
                <a:spcPts val="800"/>
              </a:spcBef>
              <a:spcAft>
                <a:spcPts val="0"/>
              </a:spcAft>
              <a:buNone/>
            </a:pPr>
            <a:r>
              <a:rPr lang="en">
                <a:solidFill>
                  <a:srgbClr val="202122"/>
                </a:solidFill>
                <a:highlight>
                  <a:srgbClr val="FFFFFF"/>
                </a:highlight>
              </a:rPr>
              <a:t>Credit card fraud can occur in many forms:</a:t>
            </a:r>
            <a:endParaRPr>
              <a:solidFill>
                <a:srgbClr val="202122"/>
              </a:solidFill>
              <a:highlight>
                <a:srgbClr val="FFFFFF"/>
              </a:highlight>
            </a:endParaRPr>
          </a:p>
          <a:p>
            <a:pPr indent="0" lvl="0" marL="0" rtl="0" algn="l">
              <a:lnSpc>
                <a:spcPct val="100000"/>
              </a:lnSpc>
              <a:spcBef>
                <a:spcPts val="800"/>
              </a:spcBef>
              <a:spcAft>
                <a:spcPts val="0"/>
              </a:spcAft>
              <a:buNone/>
            </a:pPr>
            <a:r>
              <a:rPr lang="en">
                <a:solidFill>
                  <a:srgbClr val="202122"/>
                </a:solidFill>
                <a:highlight>
                  <a:srgbClr val="FFFFFF"/>
                </a:highlight>
              </a:rPr>
              <a:t>-Card being physically lost or stolen</a:t>
            </a:r>
            <a:endParaRPr>
              <a:solidFill>
                <a:srgbClr val="202122"/>
              </a:solidFill>
              <a:highlight>
                <a:srgbClr val="FFFFFF"/>
              </a:highlight>
            </a:endParaRPr>
          </a:p>
          <a:p>
            <a:pPr indent="0" lvl="0" marL="0" rtl="0" algn="l">
              <a:lnSpc>
                <a:spcPct val="100000"/>
              </a:lnSpc>
              <a:spcBef>
                <a:spcPts val="800"/>
              </a:spcBef>
              <a:spcAft>
                <a:spcPts val="0"/>
              </a:spcAft>
              <a:buNone/>
            </a:pPr>
            <a:r>
              <a:rPr lang="en">
                <a:solidFill>
                  <a:srgbClr val="202122"/>
                </a:solidFill>
                <a:highlight>
                  <a:srgbClr val="FFFFFF"/>
                </a:highlight>
              </a:rPr>
              <a:t>-New card was never received (possibly intercepted in the mail)</a:t>
            </a:r>
            <a:endParaRPr>
              <a:solidFill>
                <a:srgbClr val="202122"/>
              </a:solidFill>
              <a:highlight>
                <a:srgbClr val="FFFFFF"/>
              </a:highlight>
            </a:endParaRPr>
          </a:p>
          <a:p>
            <a:pPr indent="0" lvl="0" marL="0" rtl="0" algn="l">
              <a:lnSpc>
                <a:spcPct val="100000"/>
              </a:lnSpc>
              <a:spcBef>
                <a:spcPts val="800"/>
              </a:spcBef>
              <a:spcAft>
                <a:spcPts val="0"/>
              </a:spcAft>
              <a:buNone/>
            </a:pPr>
            <a:r>
              <a:rPr lang="en">
                <a:solidFill>
                  <a:srgbClr val="202122"/>
                </a:solidFill>
                <a:highlight>
                  <a:srgbClr val="FFFFFF"/>
                </a:highlight>
              </a:rPr>
              <a:t>-False application/new account/identity fraud</a:t>
            </a:r>
            <a:endParaRPr>
              <a:solidFill>
                <a:srgbClr val="202122"/>
              </a:solidFill>
              <a:highlight>
                <a:srgbClr val="FFFFFF"/>
              </a:highlight>
            </a:endParaRPr>
          </a:p>
          <a:p>
            <a:pPr indent="0" lvl="0" marL="0" rtl="0" algn="l">
              <a:lnSpc>
                <a:spcPct val="100000"/>
              </a:lnSpc>
              <a:spcBef>
                <a:spcPts val="800"/>
              </a:spcBef>
              <a:spcAft>
                <a:spcPts val="0"/>
              </a:spcAft>
              <a:buNone/>
            </a:pPr>
            <a:r>
              <a:rPr lang="en">
                <a:solidFill>
                  <a:srgbClr val="202122"/>
                </a:solidFill>
                <a:highlight>
                  <a:srgbClr val="FFFFFF"/>
                </a:highlight>
              </a:rPr>
              <a:t>-Counterfit (skimmers, RFID readers, etc.)</a:t>
            </a:r>
            <a:endParaRPr>
              <a:solidFill>
                <a:srgbClr val="202122"/>
              </a:solidFill>
              <a:highlight>
                <a:srgbClr val="FFFFFF"/>
              </a:highlight>
            </a:endParaRPr>
          </a:p>
          <a:p>
            <a:pPr indent="0" lvl="0" marL="0" rtl="0" algn="l">
              <a:lnSpc>
                <a:spcPct val="100000"/>
              </a:lnSpc>
              <a:spcBef>
                <a:spcPts val="800"/>
              </a:spcBef>
              <a:spcAft>
                <a:spcPts val="0"/>
              </a:spcAft>
              <a:buNone/>
            </a:pPr>
            <a:r>
              <a:rPr lang="en">
                <a:solidFill>
                  <a:srgbClr val="202122"/>
                </a:solidFill>
                <a:highlight>
                  <a:srgbClr val="FFFFFF"/>
                </a:highlight>
              </a:rPr>
              <a:t>-’Card Not Present’ impersonation (online, phone, mail)</a:t>
            </a:r>
            <a:endParaRPr>
              <a:solidFill>
                <a:srgbClr val="202122"/>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434c3b133c_0_1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434c3b133c_0_1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**Rebecca</a:t>
            </a:r>
            <a:endParaRPr/>
          </a:p>
          <a:p>
            <a:pPr indent="0" lvl="0" marL="0" rtl="0" algn="l">
              <a:spcBef>
                <a:spcPts val="0"/>
              </a:spcBef>
              <a:spcAft>
                <a:spcPts val="0"/>
              </a:spcAft>
              <a:buNone/>
            </a:pPr>
            <a:r>
              <a:rPr lang="en"/>
              <a:t>Each transaction was flagged as </a:t>
            </a:r>
            <a:r>
              <a:rPr lang="en"/>
              <a:t>fraudulent</a:t>
            </a:r>
            <a:r>
              <a:rPr lang="en"/>
              <a:t> or not fraudulent thus creating the binary </a:t>
            </a:r>
            <a:r>
              <a:rPr lang="en"/>
              <a:t>dataset</a:t>
            </a:r>
            <a:r>
              <a:rPr lang="en"/>
              <a:t> we needed for the </a:t>
            </a:r>
            <a:r>
              <a:rPr lang="en"/>
              <a:t>machine</a:t>
            </a:r>
            <a:r>
              <a:rPr lang="en"/>
              <a:t> learning model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434c3b133c_0_2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434c3b133c_0_2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**Rebecca</a:t>
            </a:r>
            <a:endParaRPr/>
          </a:p>
          <a:p>
            <a:pPr indent="0" lvl="0" marL="0" rtl="0" algn="l">
              <a:spcBef>
                <a:spcPts val="0"/>
              </a:spcBef>
              <a:spcAft>
                <a:spcPts val="0"/>
              </a:spcAft>
              <a:buNone/>
            </a:pPr>
            <a:r>
              <a:rPr lang="en"/>
              <a:t>The primary question we hope to answer is can identified trends in the data, if any, be used to predict credit card fraud</a:t>
            </a:r>
            <a:endParaRPr/>
          </a:p>
          <a:p>
            <a:pPr indent="0" lvl="0" marL="0" rtl="0" algn="l">
              <a:spcBef>
                <a:spcPts val="0"/>
              </a:spcBef>
              <a:spcAft>
                <a:spcPts val="0"/>
              </a:spcAft>
              <a:buNone/>
            </a:pPr>
            <a:r>
              <a:rPr lang="en"/>
              <a:t>Secondarily, can businesses use the analysis to more </a:t>
            </a:r>
            <a:r>
              <a:rPr lang="en"/>
              <a:t>quickly</a:t>
            </a:r>
            <a:r>
              <a:rPr lang="en"/>
              <a:t> identify fraud and reduce/prevent fraud in the future</a:t>
            </a:r>
            <a:endParaRPr/>
          </a:p>
          <a:p>
            <a:pPr indent="0" lvl="0" marL="0" rtl="0" algn="l">
              <a:spcBef>
                <a:spcPts val="0"/>
              </a:spcBef>
              <a:spcAft>
                <a:spcPts val="0"/>
              </a:spcAft>
              <a:buNone/>
            </a:pPr>
            <a:r>
              <a:rPr lang="en"/>
              <a:t>We focused our trend analysis on features including: Merchant, Region, Age of Purchaser, Fraud $ amounts, and transaction types</a:t>
            </a:r>
            <a:endParaRPr/>
          </a:p>
          <a:p>
            <a:pPr indent="0" lvl="0" marL="0" rtl="0" algn="l">
              <a:spcBef>
                <a:spcPts val="0"/>
              </a:spcBef>
              <a:spcAft>
                <a:spcPts val="0"/>
              </a:spcAft>
              <a:buNone/>
            </a:pPr>
            <a:r>
              <a:rPr lang="en"/>
              <a:t>Mike will now go into more detail about our Data Exploration phase</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434c3b133c_0_2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434c3b133c_0_2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**Mike Slide**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Covers Slides 7-8-9</a:t>
            </a:r>
            <a:endParaRPr/>
          </a:p>
          <a:p>
            <a:pPr indent="0" lvl="0" marL="0" rtl="0" algn="l">
              <a:spcBef>
                <a:spcPts val="0"/>
              </a:spcBef>
              <a:spcAft>
                <a:spcPts val="0"/>
              </a:spcAft>
              <a:buNone/>
            </a:pPr>
            <a:r>
              <a:t/>
            </a:r>
            <a:endParaRPr/>
          </a:p>
          <a:p>
            <a:pPr indent="0" lvl="0" marL="457200" rtl="0" algn="l">
              <a:lnSpc>
                <a:spcPct val="115000"/>
              </a:lnSpc>
              <a:spcBef>
                <a:spcPts val="1200"/>
              </a:spcBef>
              <a:spcAft>
                <a:spcPts val="0"/>
              </a:spcAft>
              <a:buClr>
                <a:schemeClr val="dk1"/>
              </a:buClr>
              <a:buSzPts val="1100"/>
              <a:buFont typeface="Arial"/>
              <a:buNone/>
            </a:pPr>
            <a:r>
              <a:rPr lang="en" sz="1600">
                <a:solidFill>
                  <a:schemeClr val="dk1"/>
                </a:solidFill>
                <a:highlight>
                  <a:srgbClr val="FFFFFF"/>
                </a:highlight>
              </a:rPr>
              <a:t>Prior Intro into Data Analyzation Segment:</a:t>
            </a:r>
            <a:endParaRPr sz="1600">
              <a:solidFill>
                <a:schemeClr val="dk1"/>
              </a:solidFill>
              <a:highlight>
                <a:srgbClr val="FFFFFF"/>
              </a:highlight>
            </a:endParaRPr>
          </a:p>
          <a:p>
            <a:pPr indent="0" lvl="0" marL="520700" rtl="0" algn="l">
              <a:lnSpc>
                <a:spcPct val="115000"/>
              </a:lnSpc>
              <a:spcBef>
                <a:spcPts val="1200"/>
              </a:spcBef>
              <a:spcAft>
                <a:spcPts val="0"/>
              </a:spcAft>
              <a:buClr>
                <a:schemeClr val="dk1"/>
              </a:buClr>
              <a:buSzPts val="1100"/>
              <a:buFont typeface="Arial"/>
              <a:buNone/>
            </a:pPr>
            <a:r>
              <a:rPr lang="en">
                <a:solidFill>
                  <a:srgbClr val="24292F"/>
                </a:solidFill>
                <a:highlight>
                  <a:srgbClr val="FFFFFF"/>
                </a:highlight>
              </a:rPr>
              <a:t>1.</a:t>
            </a:r>
            <a:r>
              <a:rPr lang="en" sz="700">
                <a:solidFill>
                  <a:srgbClr val="24292F"/>
                </a:solidFill>
                <a:highlight>
                  <a:srgbClr val="FFFFFF"/>
                </a:highlight>
                <a:latin typeface="Times New Roman"/>
                <a:ea typeface="Times New Roman"/>
                <a:cs typeface="Times New Roman"/>
                <a:sym typeface="Times New Roman"/>
              </a:rPr>
              <a:t>     </a:t>
            </a:r>
            <a:r>
              <a:rPr lang="en">
                <a:solidFill>
                  <a:srgbClr val="24292F"/>
                </a:solidFill>
                <a:highlight>
                  <a:srgbClr val="FFFFFF"/>
                </a:highlight>
              </a:rPr>
              <a:t>Data Used: Our dataset from Kaggle.com is a simulated credit card transaction dataset covering the credit cards of 1000 customers from a pool of 800 merchants. The data set covers transactions over a 2 year period covering legitimate as well as fraudulent transactions.</a:t>
            </a:r>
            <a:endParaRPr>
              <a:solidFill>
                <a:srgbClr val="24292F"/>
              </a:solidFill>
              <a:highlight>
                <a:srgbClr val="FFFFFF"/>
              </a:highlight>
            </a:endParaRPr>
          </a:p>
          <a:p>
            <a:pPr indent="0" lvl="0" marL="520700" rtl="0" algn="l">
              <a:lnSpc>
                <a:spcPct val="115000"/>
              </a:lnSpc>
              <a:spcBef>
                <a:spcPts val="1200"/>
              </a:spcBef>
              <a:spcAft>
                <a:spcPts val="0"/>
              </a:spcAft>
              <a:buClr>
                <a:schemeClr val="dk1"/>
              </a:buClr>
              <a:buSzPts val="1100"/>
              <a:buFont typeface="Arial"/>
              <a:buNone/>
            </a:pPr>
            <a:r>
              <a:rPr lang="en" sz="1200">
                <a:solidFill>
                  <a:srgbClr val="24292F"/>
                </a:solidFill>
                <a:highlight>
                  <a:srgbClr val="FFFFFF"/>
                </a:highlight>
              </a:rPr>
              <a:t>2.</a:t>
            </a:r>
            <a:r>
              <a:rPr lang="en" sz="700">
                <a:solidFill>
                  <a:srgbClr val="24292F"/>
                </a:solidFill>
                <a:highlight>
                  <a:srgbClr val="FFFFFF"/>
                </a:highlight>
                <a:latin typeface="Times New Roman"/>
                <a:ea typeface="Times New Roman"/>
                <a:cs typeface="Times New Roman"/>
                <a:sym typeface="Times New Roman"/>
              </a:rPr>
              <a:t>  </a:t>
            </a:r>
            <a:r>
              <a:rPr lang="en" sz="1200">
                <a:solidFill>
                  <a:srgbClr val="24292F"/>
                </a:solidFill>
                <a:highlight>
                  <a:srgbClr val="FFFFFF"/>
                </a:highlight>
              </a:rPr>
              <a:t>Link to Dataset:</a:t>
            </a:r>
            <a:r>
              <a:rPr lang="en" sz="1200">
                <a:solidFill>
                  <a:srgbClr val="24292F"/>
                </a:solidFill>
                <a:highlight>
                  <a:srgbClr val="FFFFFF"/>
                </a:highlight>
                <a:uFill>
                  <a:noFill/>
                </a:uFill>
                <a:hlinkClick r:id="rId2">
                  <a:extLst>
                    <a:ext uri="{A12FA001-AC4F-418D-AE19-62706E023703}">
                      <ahyp:hlinkClr val="tx"/>
                    </a:ext>
                  </a:extLst>
                </a:hlinkClick>
              </a:rPr>
              <a:t> </a:t>
            </a:r>
            <a:r>
              <a:rPr lang="en" sz="1200" u="sng">
                <a:solidFill>
                  <a:schemeClr val="hlink"/>
                </a:solidFill>
                <a:highlight>
                  <a:srgbClr val="FFFFFF"/>
                </a:highlight>
                <a:hlinkClick r:id="rId3"/>
              </a:rPr>
              <a:t>https://www.kaggle.com/datasets/kartik2112/fraud-detection</a:t>
            </a:r>
            <a:endParaRPr sz="1200" u="sng">
              <a:solidFill>
                <a:schemeClr val="hlink"/>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F"/>
                </a:solidFill>
                <a:highlight>
                  <a:srgbClr val="FFFFFF"/>
                </a:highlight>
              </a:rPr>
              <a:t> </a:t>
            </a:r>
            <a:endParaRPr sz="1200">
              <a:solidFill>
                <a:srgbClr val="24292F"/>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F"/>
                </a:solidFill>
                <a:highlight>
                  <a:srgbClr val="FFFFFF"/>
                </a:highlight>
              </a:rPr>
              <a:t>Start Here ======================================================================</a:t>
            </a:r>
            <a:endParaRPr sz="1200">
              <a:solidFill>
                <a:srgbClr val="24292F"/>
              </a:solidFill>
              <a:highlight>
                <a:srgbClr val="FFFFFF"/>
              </a:highlight>
            </a:endParaRPr>
          </a:p>
          <a:p>
            <a:pPr indent="0" lvl="0" marL="520700" rtl="0" algn="l">
              <a:lnSpc>
                <a:spcPct val="115000"/>
              </a:lnSpc>
              <a:spcBef>
                <a:spcPts val="1200"/>
              </a:spcBef>
              <a:spcAft>
                <a:spcPts val="0"/>
              </a:spcAft>
              <a:buClr>
                <a:schemeClr val="dk1"/>
              </a:buClr>
              <a:buSzPts val="1100"/>
              <a:buFont typeface="Arial"/>
              <a:buNone/>
            </a:pPr>
            <a:r>
              <a:rPr lang="en" sz="1200">
                <a:solidFill>
                  <a:srgbClr val="24292F"/>
                </a:solidFill>
                <a:highlight>
                  <a:srgbClr val="FFFFFF"/>
                </a:highlight>
              </a:rPr>
              <a:t>3.</a:t>
            </a:r>
            <a:r>
              <a:rPr lang="en" sz="700">
                <a:solidFill>
                  <a:srgbClr val="24292F"/>
                </a:solidFill>
                <a:highlight>
                  <a:srgbClr val="FFFFFF"/>
                </a:highlight>
                <a:latin typeface="Times New Roman"/>
                <a:ea typeface="Times New Roman"/>
                <a:cs typeface="Times New Roman"/>
                <a:sym typeface="Times New Roman"/>
              </a:rPr>
              <a:t> 	</a:t>
            </a:r>
            <a:r>
              <a:rPr lang="en" sz="1200">
                <a:solidFill>
                  <a:srgbClr val="24292F"/>
                </a:solidFill>
                <a:highlight>
                  <a:srgbClr val="FFFFFF"/>
                </a:highlight>
              </a:rPr>
              <a:t>Data Review: The Kaggle data was reviewed and analyzed by our Machine Learning team and placed into 2 separate tables:</a:t>
            </a:r>
            <a:endParaRPr sz="1200">
              <a:solidFill>
                <a:srgbClr val="24292F"/>
              </a:solidFill>
              <a:highlight>
                <a:srgbClr val="FFFFFF"/>
              </a:highlight>
            </a:endParaRPr>
          </a:p>
          <a:p>
            <a:pPr indent="0" lvl="0" marL="520700" rtl="0" algn="l">
              <a:lnSpc>
                <a:spcPct val="115000"/>
              </a:lnSpc>
              <a:spcBef>
                <a:spcPts val="1200"/>
              </a:spcBef>
              <a:spcAft>
                <a:spcPts val="0"/>
              </a:spcAft>
              <a:buClr>
                <a:schemeClr val="dk1"/>
              </a:buClr>
              <a:buSzPts val="1100"/>
              <a:buFont typeface="Arial"/>
              <a:buNone/>
            </a:pPr>
            <a:r>
              <a:rPr lang="en" sz="1200">
                <a:solidFill>
                  <a:srgbClr val="24292F"/>
                </a:solidFill>
                <a:highlight>
                  <a:srgbClr val="FFFFFF"/>
                </a:highlight>
              </a:rPr>
              <a:t>4.</a:t>
            </a:r>
            <a:r>
              <a:rPr lang="en" sz="700">
                <a:solidFill>
                  <a:srgbClr val="24292F"/>
                </a:solidFill>
                <a:highlight>
                  <a:srgbClr val="FFFFFF"/>
                </a:highlight>
                <a:latin typeface="Times New Roman"/>
                <a:ea typeface="Times New Roman"/>
                <a:cs typeface="Times New Roman"/>
                <a:sym typeface="Times New Roman"/>
              </a:rPr>
              <a:t>  </a:t>
            </a:r>
            <a:r>
              <a:rPr lang="en" sz="1200">
                <a:solidFill>
                  <a:srgbClr val="24292F"/>
                </a:solidFill>
                <a:highlight>
                  <a:srgbClr val="FFFFFF"/>
                </a:highlight>
              </a:rPr>
              <a:t>a.  	Model_Upload table: Contains those attributes which can be used in machine learning models</a:t>
            </a:r>
            <a:endParaRPr sz="1200">
              <a:solidFill>
                <a:srgbClr val="24292F"/>
              </a:solidFill>
              <a:highlight>
                <a:srgbClr val="FFFFFF"/>
              </a:highlight>
            </a:endParaRPr>
          </a:p>
          <a:p>
            <a:pPr indent="0" lvl="0" marL="520700" rtl="0" algn="l">
              <a:lnSpc>
                <a:spcPct val="115000"/>
              </a:lnSpc>
              <a:spcBef>
                <a:spcPts val="0"/>
              </a:spcBef>
              <a:spcAft>
                <a:spcPts val="0"/>
              </a:spcAft>
              <a:buClr>
                <a:schemeClr val="dk1"/>
              </a:buClr>
              <a:buSzPts val="1100"/>
              <a:buFont typeface="Arial"/>
              <a:buNone/>
            </a:pPr>
            <a:r>
              <a:rPr lang="en" sz="1200">
                <a:solidFill>
                  <a:srgbClr val="24292F"/>
                </a:solidFill>
                <a:highlight>
                  <a:srgbClr val="FFFFFF"/>
                </a:highlight>
              </a:rPr>
              <a:t>5.</a:t>
            </a:r>
            <a:r>
              <a:rPr lang="en" sz="700">
                <a:solidFill>
                  <a:srgbClr val="24292F"/>
                </a:solidFill>
                <a:highlight>
                  <a:srgbClr val="FFFFFF"/>
                </a:highlight>
                <a:latin typeface="Times New Roman"/>
                <a:ea typeface="Times New Roman"/>
                <a:cs typeface="Times New Roman"/>
                <a:sym typeface="Times New Roman"/>
              </a:rPr>
              <a:t>  </a:t>
            </a:r>
            <a:r>
              <a:rPr lang="en" sz="1200">
                <a:solidFill>
                  <a:srgbClr val="24292F"/>
                </a:solidFill>
                <a:highlight>
                  <a:srgbClr val="FFFFFF"/>
                </a:highlight>
              </a:rPr>
              <a:t>b.  	Personal Info table: Contains those attributes which are more personal in nature</a:t>
            </a:r>
            <a:endParaRPr sz="1200">
              <a:solidFill>
                <a:srgbClr val="24292F"/>
              </a:solidFill>
              <a:highlight>
                <a:srgbClr val="FFFFFF"/>
              </a:highlight>
            </a:endParaRPr>
          </a:p>
          <a:p>
            <a:pPr indent="0" lvl="0" marL="520700" rtl="0" algn="l">
              <a:lnSpc>
                <a:spcPct val="115000"/>
              </a:lnSpc>
              <a:spcBef>
                <a:spcPts val="0"/>
              </a:spcBef>
              <a:spcAft>
                <a:spcPts val="0"/>
              </a:spcAft>
              <a:buClr>
                <a:schemeClr val="dk1"/>
              </a:buClr>
              <a:buSzPts val="1100"/>
              <a:buFont typeface="Arial"/>
              <a:buNone/>
            </a:pPr>
            <a:r>
              <a:rPr lang="en" sz="1200">
                <a:solidFill>
                  <a:srgbClr val="24292F"/>
                </a:solidFill>
                <a:highlight>
                  <a:srgbClr val="FFFFFF"/>
                </a:highlight>
              </a:rPr>
              <a:t>6.</a:t>
            </a:r>
            <a:r>
              <a:rPr lang="en" sz="700">
                <a:solidFill>
                  <a:srgbClr val="24292F"/>
                </a:solidFill>
                <a:highlight>
                  <a:srgbClr val="FFFFFF"/>
                </a:highlight>
                <a:latin typeface="Times New Roman"/>
                <a:ea typeface="Times New Roman"/>
                <a:cs typeface="Times New Roman"/>
                <a:sym typeface="Times New Roman"/>
              </a:rPr>
              <a:t>  </a:t>
            </a:r>
            <a:r>
              <a:rPr lang="en" sz="1200">
                <a:solidFill>
                  <a:srgbClr val="24292F"/>
                </a:solidFill>
                <a:highlight>
                  <a:srgbClr val="FFFFFF"/>
                </a:highlight>
              </a:rPr>
              <a:t>   and is commonly referred to as “P.I”</a:t>
            </a:r>
            <a:endParaRPr sz="1200">
              <a:solidFill>
                <a:srgbClr val="24292F"/>
              </a:solidFill>
              <a:highlight>
                <a:srgbClr val="FFFFFF"/>
              </a:highlight>
            </a:endParaRPr>
          </a:p>
          <a:p>
            <a:pPr indent="0" lvl="0" marL="520700" rtl="0" algn="l">
              <a:lnSpc>
                <a:spcPct val="115000"/>
              </a:lnSpc>
              <a:spcBef>
                <a:spcPts val="1200"/>
              </a:spcBef>
              <a:spcAft>
                <a:spcPts val="0"/>
              </a:spcAft>
              <a:buClr>
                <a:schemeClr val="dk1"/>
              </a:buClr>
              <a:buSzPts val="1100"/>
              <a:buFont typeface="Arial"/>
              <a:buNone/>
            </a:pPr>
            <a:r>
              <a:rPr lang="en" sz="1200">
                <a:solidFill>
                  <a:srgbClr val="24292F"/>
                </a:solidFill>
                <a:highlight>
                  <a:srgbClr val="FFFFFF"/>
                </a:highlight>
              </a:rPr>
              <a:t>7.</a:t>
            </a:r>
            <a:r>
              <a:rPr lang="en" sz="700">
                <a:solidFill>
                  <a:srgbClr val="24292F"/>
                </a:solidFill>
                <a:highlight>
                  <a:srgbClr val="FFFFFF"/>
                </a:highlight>
                <a:latin typeface="Times New Roman"/>
                <a:ea typeface="Times New Roman"/>
                <a:cs typeface="Times New Roman"/>
                <a:sym typeface="Times New Roman"/>
              </a:rPr>
              <a:t> 	</a:t>
            </a:r>
            <a:r>
              <a:rPr lang="en" sz="1200">
                <a:solidFill>
                  <a:srgbClr val="24292F"/>
                </a:solidFill>
                <a:highlight>
                  <a:srgbClr val="FFFFFF"/>
                </a:highlight>
              </a:rPr>
              <a:t>Creation of Database: A database was created in Postgres (named Credit_Card_Fraud) with the 2 tables created with this database.</a:t>
            </a:r>
            <a:endParaRPr sz="1200">
              <a:solidFill>
                <a:srgbClr val="24292F"/>
              </a:solidFill>
              <a:highlight>
                <a:srgbClr val="FFFFFF"/>
              </a:highlight>
            </a:endParaRPr>
          </a:p>
          <a:p>
            <a:pPr indent="0" lvl="0" marL="520700" rtl="0" algn="l">
              <a:lnSpc>
                <a:spcPct val="115000"/>
              </a:lnSpc>
              <a:spcBef>
                <a:spcPts val="1200"/>
              </a:spcBef>
              <a:spcAft>
                <a:spcPts val="0"/>
              </a:spcAft>
              <a:buClr>
                <a:schemeClr val="dk1"/>
              </a:buClr>
              <a:buSzPts val="1100"/>
              <a:buFont typeface="Arial"/>
              <a:buNone/>
            </a:pPr>
            <a:r>
              <a:rPr lang="en" sz="1200">
                <a:solidFill>
                  <a:srgbClr val="24292F"/>
                </a:solidFill>
                <a:highlight>
                  <a:srgbClr val="FFFFFF"/>
                </a:highlight>
              </a:rPr>
              <a:t>(Screenshots are included within my ReadMe)</a:t>
            </a:r>
            <a:endParaRPr sz="1200">
              <a:solidFill>
                <a:srgbClr val="24292F"/>
              </a:solidFill>
              <a:highlight>
                <a:srgbClr val="FFFFFF"/>
              </a:highlight>
            </a:endParaRPr>
          </a:p>
          <a:p>
            <a:pPr indent="0" lvl="0" marL="520700" rtl="0" algn="l">
              <a:lnSpc>
                <a:spcPct val="115000"/>
              </a:lnSpc>
              <a:spcBef>
                <a:spcPts val="1200"/>
              </a:spcBef>
              <a:spcAft>
                <a:spcPts val="0"/>
              </a:spcAft>
              <a:buClr>
                <a:schemeClr val="dk1"/>
              </a:buClr>
              <a:buSzPts val="1100"/>
              <a:buFont typeface="Arial"/>
              <a:buNone/>
            </a:pPr>
            <a:r>
              <a:rPr lang="en" sz="1200">
                <a:solidFill>
                  <a:srgbClr val="24292F"/>
                </a:solidFill>
                <a:highlight>
                  <a:srgbClr val="FFFFFF"/>
                </a:highlight>
              </a:rPr>
              <a:t>8.</a:t>
            </a:r>
            <a:r>
              <a:rPr lang="en" sz="700">
                <a:solidFill>
                  <a:srgbClr val="24292F"/>
                </a:solidFill>
                <a:highlight>
                  <a:srgbClr val="FFFFFF"/>
                </a:highlight>
                <a:latin typeface="Times New Roman"/>
                <a:ea typeface="Times New Roman"/>
                <a:cs typeface="Times New Roman"/>
                <a:sym typeface="Times New Roman"/>
              </a:rPr>
              <a:t> 	</a:t>
            </a:r>
            <a:r>
              <a:rPr lang="en" sz="1200">
                <a:solidFill>
                  <a:srgbClr val="24292F"/>
                </a:solidFill>
                <a:highlight>
                  <a:srgbClr val="FFFFFF"/>
                </a:highlight>
              </a:rPr>
              <a:t>Database Schema: A database schema was created which displayed the tables, attributes and appropriate data types and characteristics assigned</a:t>
            </a:r>
            <a:endParaRPr sz="1200">
              <a:solidFill>
                <a:srgbClr val="24292F"/>
              </a:solidFill>
              <a:highlight>
                <a:srgbClr val="FFFFFF"/>
              </a:highlight>
            </a:endParaRPr>
          </a:p>
          <a:p>
            <a:pPr indent="0" lvl="0" marL="520700" rtl="0" algn="l">
              <a:lnSpc>
                <a:spcPct val="115000"/>
              </a:lnSpc>
              <a:spcBef>
                <a:spcPts val="1200"/>
              </a:spcBef>
              <a:spcAft>
                <a:spcPts val="0"/>
              </a:spcAft>
              <a:buClr>
                <a:schemeClr val="dk1"/>
              </a:buClr>
              <a:buSzPts val="1100"/>
              <a:buFont typeface="Arial"/>
              <a:buNone/>
            </a:pPr>
            <a:r>
              <a:rPr lang="en" sz="1200">
                <a:solidFill>
                  <a:srgbClr val="24292F"/>
                </a:solidFill>
                <a:highlight>
                  <a:srgbClr val="FFFFFF"/>
                </a:highlight>
              </a:rPr>
              <a:t>(Screenshots are included with my ReadMe)</a:t>
            </a:r>
            <a:endParaRPr sz="1200">
              <a:solidFill>
                <a:srgbClr val="24292F"/>
              </a:solidFill>
              <a:highlight>
                <a:srgbClr val="FFFFFF"/>
              </a:highlight>
            </a:endParaRPr>
          </a:p>
          <a:p>
            <a:pPr indent="0" lvl="0" marL="520700" rtl="0" algn="l">
              <a:lnSpc>
                <a:spcPct val="115000"/>
              </a:lnSpc>
              <a:spcBef>
                <a:spcPts val="1200"/>
              </a:spcBef>
              <a:spcAft>
                <a:spcPts val="0"/>
              </a:spcAft>
              <a:buClr>
                <a:schemeClr val="dk1"/>
              </a:buClr>
              <a:buSzPts val="1100"/>
              <a:buFont typeface="Arial"/>
              <a:buNone/>
            </a:pPr>
            <a:r>
              <a:rPr lang="en" sz="1200">
                <a:solidFill>
                  <a:srgbClr val="24292F"/>
                </a:solidFill>
                <a:highlight>
                  <a:srgbClr val="FFFFFF"/>
                </a:highlight>
              </a:rPr>
              <a:t>9.</a:t>
            </a:r>
            <a:r>
              <a:rPr lang="en" sz="700">
                <a:solidFill>
                  <a:srgbClr val="24292F"/>
                </a:solidFill>
                <a:highlight>
                  <a:srgbClr val="FFFFFF"/>
                </a:highlight>
                <a:latin typeface="Times New Roman"/>
                <a:ea typeface="Times New Roman"/>
                <a:cs typeface="Times New Roman"/>
                <a:sym typeface="Times New Roman"/>
              </a:rPr>
              <a:t> 	</a:t>
            </a:r>
            <a:r>
              <a:rPr lang="en" sz="1200">
                <a:solidFill>
                  <a:srgbClr val="24292F"/>
                </a:solidFill>
                <a:highlight>
                  <a:srgbClr val="FFFFFF"/>
                </a:highlight>
              </a:rPr>
              <a:t>Create Tables: Tables were then created by means of “Create Table” queries within the Credit_Card_Fraud database within Postgres.</a:t>
            </a:r>
            <a:endParaRPr sz="1200">
              <a:solidFill>
                <a:srgbClr val="24292F"/>
              </a:solidFill>
              <a:highlight>
                <a:srgbClr val="FFFFFF"/>
              </a:highlight>
            </a:endParaRPr>
          </a:p>
          <a:p>
            <a:pPr indent="0" lvl="0" marL="520700" rtl="0" algn="l">
              <a:lnSpc>
                <a:spcPct val="115000"/>
              </a:lnSpc>
              <a:spcBef>
                <a:spcPts val="1200"/>
              </a:spcBef>
              <a:spcAft>
                <a:spcPts val="0"/>
              </a:spcAft>
              <a:buClr>
                <a:schemeClr val="dk1"/>
              </a:buClr>
              <a:buSzPts val="1100"/>
              <a:buFont typeface="Arial"/>
              <a:buNone/>
            </a:pPr>
            <a:r>
              <a:rPr lang="en" sz="1200">
                <a:solidFill>
                  <a:srgbClr val="24292F"/>
                </a:solidFill>
                <a:highlight>
                  <a:srgbClr val="FFFFFF"/>
                </a:highlight>
              </a:rPr>
              <a:t>10.</a:t>
            </a:r>
            <a:r>
              <a:rPr lang="en" sz="700">
                <a:solidFill>
                  <a:srgbClr val="24292F"/>
                </a:solidFill>
                <a:highlight>
                  <a:srgbClr val="FFFFFF"/>
                </a:highlight>
                <a:latin typeface="Times New Roman"/>
                <a:ea typeface="Times New Roman"/>
                <a:cs typeface="Times New Roman"/>
                <a:sym typeface="Times New Roman"/>
              </a:rPr>
              <a:t>  </a:t>
            </a:r>
            <a:r>
              <a:rPr lang="en" sz="1200">
                <a:solidFill>
                  <a:srgbClr val="24292F"/>
                </a:solidFill>
                <a:highlight>
                  <a:srgbClr val="FFFFFF"/>
                </a:highlight>
              </a:rPr>
              <a:t>CSV Files/Upload: Data suiting the appropriate columns were created as CSV files and then uploaded within Postgres to the appropriate 2 tables</a:t>
            </a:r>
            <a:endParaRPr sz="1200">
              <a:solidFill>
                <a:srgbClr val="24292F"/>
              </a:solidFill>
              <a:highlight>
                <a:srgbClr val="FFFFFF"/>
              </a:highlight>
            </a:endParaRPr>
          </a:p>
          <a:p>
            <a:pPr indent="0" lvl="0" marL="520700" rtl="0" algn="l">
              <a:lnSpc>
                <a:spcPct val="115000"/>
              </a:lnSpc>
              <a:spcBef>
                <a:spcPts val="1200"/>
              </a:spcBef>
              <a:spcAft>
                <a:spcPts val="0"/>
              </a:spcAft>
              <a:buClr>
                <a:schemeClr val="dk1"/>
              </a:buClr>
              <a:buSzPts val="1100"/>
              <a:buFont typeface="Arial"/>
              <a:buNone/>
            </a:pPr>
            <a:r>
              <a:rPr lang="en" sz="1200">
                <a:solidFill>
                  <a:srgbClr val="24292F"/>
                </a:solidFill>
                <a:highlight>
                  <a:srgbClr val="FFFFFF"/>
                </a:highlight>
              </a:rPr>
              <a:t>11.</a:t>
            </a:r>
            <a:r>
              <a:rPr lang="en" sz="700">
                <a:solidFill>
                  <a:srgbClr val="24292F"/>
                </a:solidFill>
                <a:highlight>
                  <a:srgbClr val="FFFFFF"/>
                </a:highlight>
                <a:latin typeface="Times New Roman"/>
                <a:ea typeface="Times New Roman"/>
                <a:cs typeface="Times New Roman"/>
                <a:sym typeface="Times New Roman"/>
              </a:rPr>
              <a:t>  </a:t>
            </a:r>
            <a:r>
              <a:rPr lang="en" sz="1200">
                <a:solidFill>
                  <a:srgbClr val="24292F"/>
                </a:solidFill>
                <a:highlight>
                  <a:srgbClr val="FFFFFF"/>
                </a:highlight>
              </a:rPr>
              <a:t>Sample files: Sample files were created to be placed in GitHub as there is a size restriction on the file that can be placed in there:</a:t>
            </a:r>
            <a:endParaRPr sz="1200">
              <a:solidFill>
                <a:srgbClr val="24292F"/>
              </a:solidFill>
              <a:highlight>
                <a:srgbClr val="FFFFFF"/>
              </a:highlight>
            </a:endParaRPr>
          </a:p>
          <a:p>
            <a:pPr indent="0" lvl="0" marL="520700" rtl="0" algn="l">
              <a:lnSpc>
                <a:spcPct val="115000"/>
              </a:lnSpc>
              <a:spcBef>
                <a:spcPts val="1200"/>
              </a:spcBef>
              <a:spcAft>
                <a:spcPts val="0"/>
              </a:spcAft>
              <a:buClr>
                <a:schemeClr val="dk1"/>
              </a:buClr>
              <a:buSzPts val="1100"/>
              <a:buFont typeface="Arial"/>
              <a:buNone/>
            </a:pPr>
            <a:r>
              <a:rPr lang="en" sz="1200">
                <a:solidFill>
                  <a:srgbClr val="24292F"/>
                </a:solidFill>
                <a:highlight>
                  <a:srgbClr val="FFFFFF"/>
                </a:highlight>
              </a:rPr>
              <a:t>(model_upload_s)</a:t>
            </a:r>
            <a:endParaRPr sz="1200">
              <a:solidFill>
                <a:srgbClr val="24292F"/>
              </a:solidFill>
              <a:highlight>
                <a:srgbClr val="FFFFFF"/>
              </a:highlight>
            </a:endParaRPr>
          </a:p>
          <a:p>
            <a:pPr indent="0" lvl="0" marL="520700" rtl="0" algn="l">
              <a:lnSpc>
                <a:spcPct val="115000"/>
              </a:lnSpc>
              <a:spcBef>
                <a:spcPts val="1200"/>
              </a:spcBef>
              <a:spcAft>
                <a:spcPts val="0"/>
              </a:spcAft>
              <a:buClr>
                <a:schemeClr val="dk1"/>
              </a:buClr>
              <a:buSzPts val="1100"/>
              <a:buFont typeface="Arial"/>
              <a:buNone/>
            </a:pPr>
            <a:r>
              <a:rPr lang="en" sz="1200">
                <a:solidFill>
                  <a:srgbClr val="24292F"/>
                </a:solidFill>
                <a:highlight>
                  <a:srgbClr val="FFFFFF"/>
                </a:highlight>
              </a:rPr>
              <a:t>(personal_info_s)</a:t>
            </a:r>
            <a:endParaRPr sz="1200">
              <a:solidFill>
                <a:srgbClr val="24292F"/>
              </a:solidFill>
              <a:highlight>
                <a:srgbClr val="FFFFFF"/>
              </a:highlight>
            </a:endParaRPr>
          </a:p>
          <a:p>
            <a:pPr indent="0" lvl="0" marL="520700" rtl="0" algn="l">
              <a:lnSpc>
                <a:spcPct val="115000"/>
              </a:lnSpc>
              <a:spcBef>
                <a:spcPts val="1200"/>
              </a:spcBef>
              <a:spcAft>
                <a:spcPts val="0"/>
              </a:spcAft>
              <a:buClr>
                <a:schemeClr val="dk1"/>
              </a:buClr>
              <a:buSzPts val="1100"/>
              <a:buFont typeface="Arial"/>
              <a:buNone/>
            </a:pPr>
            <a:r>
              <a:rPr lang="en" sz="1200">
                <a:solidFill>
                  <a:srgbClr val="24292F"/>
                </a:solidFill>
                <a:highlight>
                  <a:srgbClr val="FFFFFF"/>
                </a:highlight>
              </a:rPr>
              <a:t>12.</a:t>
            </a:r>
            <a:r>
              <a:rPr lang="en" sz="700">
                <a:solidFill>
                  <a:srgbClr val="24292F"/>
                </a:solidFill>
                <a:highlight>
                  <a:srgbClr val="FFFFFF"/>
                </a:highlight>
                <a:latin typeface="Times New Roman"/>
                <a:ea typeface="Times New Roman"/>
                <a:cs typeface="Times New Roman"/>
                <a:sym typeface="Times New Roman"/>
              </a:rPr>
              <a:t>  </a:t>
            </a:r>
            <a:r>
              <a:rPr lang="en" sz="1200">
                <a:solidFill>
                  <a:srgbClr val="24292F"/>
                </a:solidFill>
                <a:highlight>
                  <a:srgbClr val="FFFFFF"/>
                </a:highlight>
              </a:rPr>
              <a:t>Data Testing: The data was then tested and reviewed by means of creating joins within the tables and related queries such as performing counts on specific types of data</a:t>
            </a:r>
            <a:endParaRPr sz="1200">
              <a:solidFill>
                <a:srgbClr val="24292F"/>
              </a:solidFill>
              <a:highlight>
                <a:srgbClr val="FFFFFF"/>
              </a:highlight>
            </a:endParaRPr>
          </a:p>
          <a:p>
            <a:pPr indent="0" lvl="0" marL="520700" rtl="0" algn="l">
              <a:lnSpc>
                <a:spcPct val="115000"/>
              </a:lnSpc>
              <a:spcBef>
                <a:spcPts val="1200"/>
              </a:spcBef>
              <a:spcAft>
                <a:spcPts val="0"/>
              </a:spcAft>
              <a:buClr>
                <a:schemeClr val="dk1"/>
              </a:buClr>
              <a:buSzPts val="1100"/>
              <a:buFont typeface="Arial"/>
              <a:buNone/>
            </a:pPr>
            <a:r>
              <a:rPr lang="en" sz="1200">
                <a:solidFill>
                  <a:schemeClr val="dk1"/>
                </a:solidFill>
                <a:highlight>
                  <a:srgbClr val="FFFFFF"/>
                </a:highlight>
              </a:rPr>
              <a:t>13.</a:t>
            </a:r>
            <a:r>
              <a:rPr lang="en" sz="700">
                <a:solidFill>
                  <a:schemeClr val="dk1"/>
                </a:solidFill>
                <a:highlight>
                  <a:srgbClr val="FFFFFF"/>
                </a:highlight>
                <a:latin typeface="Times New Roman"/>
                <a:ea typeface="Times New Roman"/>
                <a:cs typeface="Times New Roman"/>
                <a:sym typeface="Times New Roman"/>
              </a:rPr>
              <a:t>  </a:t>
            </a:r>
            <a:r>
              <a:rPr lang="en" sz="1200">
                <a:solidFill>
                  <a:srgbClr val="24292F"/>
                </a:solidFill>
                <a:highlight>
                  <a:srgbClr val="FFFFFF"/>
                </a:highlight>
              </a:rPr>
              <a:t>Amazon Web Services: After the review steps outlined above, the 2 tables were then placed in the S3 area within AWS to be used in our machine learning </a:t>
            </a:r>
            <a:r>
              <a:rPr lang="en" sz="1200">
                <a:solidFill>
                  <a:schemeClr val="dk1"/>
                </a:solidFill>
                <a:highlight>
                  <a:srgbClr val="FFFFFF"/>
                </a:highlight>
              </a:rPr>
              <a:t>analysis. (Examples of these queries can be found within the project ReadMe)</a:t>
            </a:r>
            <a:endParaRPr sz="1200">
              <a:solidFill>
                <a:schemeClr val="dk1"/>
              </a:solidFill>
              <a:highlight>
                <a:srgbClr val="FFFFFF"/>
              </a:highlight>
            </a:endParaRPr>
          </a:p>
          <a:p>
            <a:pPr indent="0" lvl="0" marL="520700" rtl="0" algn="l">
              <a:lnSpc>
                <a:spcPct val="115000"/>
              </a:lnSpc>
              <a:spcBef>
                <a:spcPts val="1200"/>
              </a:spcBef>
              <a:spcAft>
                <a:spcPts val="0"/>
              </a:spcAft>
              <a:buClr>
                <a:schemeClr val="dk1"/>
              </a:buClr>
              <a:buSzPts val="1100"/>
              <a:buFont typeface="Arial"/>
              <a:buNone/>
            </a:pPr>
            <a:r>
              <a:rPr lang="en" sz="1200">
                <a:solidFill>
                  <a:schemeClr val="dk1"/>
                </a:solidFill>
                <a:highlight>
                  <a:srgbClr val="FFFFFF"/>
                </a:highlight>
              </a:rPr>
              <a:t>14.</a:t>
            </a:r>
            <a:r>
              <a:rPr lang="en" sz="700">
                <a:solidFill>
                  <a:schemeClr val="dk1"/>
                </a:solidFill>
                <a:highlight>
                  <a:srgbClr val="FFFFFF"/>
                </a:highlight>
                <a:latin typeface="Times New Roman"/>
                <a:ea typeface="Times New Roman"/>
                <a:cs typeface="Times New Roman"/>
                <a:sym typeface="Times New Roman"/>
              </a:rPr>
              <a:t> </a:t>
            </a:r>
            <a:r>
              <a:rPr lang="en" sz="1200">
                <a:solidFill>
                  <a:schemeClr val="dk1"/>
                </a:solidFill>
                <a:highlight>
                  <a:srgbClr val="FFFFFF"/>
                </a:highlight>
              </a:rPr>
              <a:t> Tableau: Copies of the same 2 files were additionally used for our visualization charts within Tableau</a:t>
            </a:r>
            <a:endParaRPr sz="1200">
              <a:solidFill>
                <a:schemeClr val="dk1"/>
              </a:solidFill>
              <a:highlight>
                <a:srgbClr val="FFFFFF"/>
              </a:highlight>
            </a:endParaRPr>
          </a:p>
          <a:p>
            <a:pPr indent="0" lvl="0" marL="520700" rtl="0" algn="l">
              <a:lnSpc>
                <a:spcPct val="115000"/>
              </a:lnSpc>
              <a:spcBef>
                <a:spcPts val="0"/>
              </a:spcBef>
              <a:spcAft>
                <a:spcPts val="0"/>
              </a:spcAft>
              <a:buClr>
                <a:schemeClr val="dk1"/>
              </a:buClr>
              <a:buSzPts val="1100"/>
              <a:buFont typeface="Arial"/>
              <a:buNone/>
            </a:pPr>
            <a:r>
              <a:rPr lang="en" sz="1200">
                <a:solidFill>
                  <a:srgbClr val="24292F"/>
                </a:solidFill>
                <a:highlight>
                  <a:srgbClr val="FFFFFF"/>
                </a:highlight>
              </a:rPr>
              <a:t>15.</a:t>
            </a:r>
            <a:r>
              <a:rPr lang="en" sz="700">
                <a:solidFill>
                  <a:srgbClr val="24292F"/>
                </a:solidFill>
                <a:highlight>
                  <a:srgbClr val="FFFFFF"/>
                </a:highlight>
                <a:latin typeface="Times New Roman"/>
                <a:ea typeface="Times New Roman"/>
                <a:cs typeface="Times New Roman"/>
                <a:sym typeface="Times New Roman"/>
              </a:rPr>
              <a:t> </a:t>
            </a:r>
            <a:r>
              <a:rPr lang="en" sz="1200">
                <a:solidFill>
                  <a:srgbClr val="24292F"/>
                </a:solidFill>
                <a:highlight>
                  <a:srgbClr val="FFFFFF"/>
                </a:highlight>
              </a:rPr>
              <a:t> </a:t>
            </a:r>
            <a:endParaRPr sz="1200">
              <a:solidFill>
                <a:srgbClr val="24292F"/>
              </a:solidFill>
              <a:highlight>
                <a:srgbClr val="FFFFFF"/>
              </a:highlight>
            </a:endParaRPr>
          </a:p>
          <a:p>
            <a:pPr indent="0" lvl="0" marL="520700" rtl="0" algn="l">
              <a:lnSpc>
                <a:spcPct val="115000"/>
              </a:lnSpc>
              <a:spcBef>
                <a:spcPts val="0"/>
              </a:spcBef>
              <a:spcAft>
                <a:spcPts val="0"/>
              </a:spcAft>
              <a:buClr>
                <a:schemeClr val="dk1"/>
              </a:buClr>
              <a:buSzPts val="1100"/>
              <a:buFont typeface="Arial"/>
              <a:buNone/>
            </a:pPr>
            <a:r>
              <a:rPr lang="en" sz="1200">
                <a:solidFill>
                  <a:srgbClr val="24292F"/>
                </a:solidFill>
                <a:highlight>
                  <a:srgbClr val="FFFFFF"/>
                </a:highlight>
              </a:rPr>
              <a:t>16.</a:t>
            </a:r>
            <a:r>
              <a:rPr lang="en" sz="700">
                <a:solidFill>
                  <a:srgbClr val="24292F"/>
                </a:solidFill>
                <a:highlight>
                  <a:srgbClr val="FFFFFF"/>
                </a:highlight>
                <a:latin typeface="Times New Roman"/>
                <a:ea typeface="Times New Roman"/>
                <a:cs typeface="Times New Roman"/>
                <a:sym typeface="Times New Roman"/>
              </a:rPr>
              <a:t> </a:t>
            </a:r>
            <a:r>
              <a:rPr lang="en" sz="1200">
                <a:solidFill>
                  <a:srgbClr val="24292F"/>
                </a:solidFill>
                <a:highlight>
                  <a:srgbClr val="FFFFFF"/>
                </a:highlight>
              </a:rPr>
              <a:t>      Screenshots of the above steps can be viewed at:</a:t>
            </a:r>
            <a:endParaRPr sz="1200">
              <a:solidFill>
                <a:srgbClr val="24292F"/>
              </a:solidFill>
              <a:highlight>
                <a:srgbClr val="FFFFFF"/>
              </a:highlight>
            </a:endParaRPr>
          </a:p>
          <a:p>
            <a:pPr indent="0" lvl="0" marL="520700" rtl="0" algn="l">
              <a:lnSpc>
                <a:spcPct val="115000"/>
              </a:lnSpc>
              <a:spcBef>
                <a:spcPts val="0"/>
              </a:spcBef>
              <a:spcAft>
                <a:spcPts val="0"/>
              </a:spcAft>
              <a:buClr>
                <a:schemeClr val="dk1"/>
              </a:buClr>
              <a:buSzPts val="1100"/>
              <a:buFont typeface="Arial"/>
              <a:buNone/>
            </a:pPr>
            <a:r>
              <a:rPr lang="en" sz="1200">
                <a:solidFill>
                  <a:srgbClr val="24292F"/>
                </a:solidFill>
                <a:highlight>
                  <a:srgbClr val="FFFFFF"/>
                </a:highlight>
              </a:rPr>
              <a:t>17.</a:t>
            </a:r>
            <a:r>
              <a:rPr lang="en" sz="700">
                <a:solidFill>
                  <a:srgbClr val="24292F"/>
                </a:solidFill>
                <a:highlight>
                  <a:srgbClr val="FFFFFF"/>
                </a:highlight>
                <a:latin typeface="Times New Roman"/>
                <a:ea typeface="Times New Roman"/>
                <a:cs typeface="Times New Roman"/>
                <a:sym typeface="Times New Roman"/>
              </a:rPr>
              <a:t> </a:t>
            </a:r>
            <a:r>
              <a:rPr lang="en" sz="1200">
                <a:solidFill>
                  <a:srgbClr val="24292F"/>
                </a:solidFill>
                <a:highlight>
                  <a:srgbClr val="FFFFFF"/>
                </a:highlight>
              </a:rPr>
              <a:t> </a:t>
            </a:r>
            <a:endParaRPr sz="1200">
              <a:solidFill>
                <a:srgbClr val="24292F"/>
              </a:solidFill>
              <a:highlight>
                <a:srgbClr val="FFFFFF"/>
              </a:highlight>
            </a:endParaRPr>
          </a:p>
          <a:p>
            <a:pPr indent="0" lvl="0" marL="520700" rtl="0" algn="l">
              <a:lnSpc>
                <a:spcPct val="115000"/>
              </a:lnSpc>
              <a:spcBef>
                <a:spcPts val="0"/>
              </a:spcBef>
              <a:spcAft>
                <a:spcPts val="0"/>
              </a:spcAft>
              <a:buClr>
                <a:schemeClr val="dk1"/>
              </a:buClr>
              <a:buSzPts val="1100"/>
              <a:buFont typeface="Arial"/>
              <a:buNone/>
            </a:pPr>
            <a:r>
              <a:rPr lang="en" sz="1200">
                <a:solidFill>
                  <a:srgbClr val="24292F"/>
                </a:solidFill>
                <a:highlight>
                  <a:srgbClr val="FFFFFF"/>
                </a:highlight>
              </a:rPr>
              <a:t>18.</a:t>
            </a:r>
            <a:r>
              <a:rPr lang="en" sz="700">
                <a:solidFill>
                  <a:srgbClr val="24292F"/>
                </a:solidFill>
                <a:highlight>
                  <a:srgbClr val="FFFFFF"/>
                </a:highlight>
                <a:latin typeface="Times New Roman"/>
                <a:ea typeface="Times New Roman"/>
                <a:cs typeface="Times New Roman"/>
                <a:sym typeface="Times New Roman"/>
              </a:rPr>
              <a:t> </a:t>
            </a:r>
            <a:r>
              <a:rPr lang="en" sz="1200">
                <a:solidFill>
                  <a:srgbClr val="24292F"/>
                </a:solidFill>
                <a:highlight>
                  <a:srgbClr val="FFFFFF"/>
                </a:highlight>
              </a:rPr>
              <a:t>      https://github.com/ashleighbridges/credit_card_fraud/tree/main</a:t>
            </a:r>
            <a:endParaRPr sz="1200">
              <a:solidFill>
                <a:srgbClr val="24292F"/>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b="1" lang="en" sz="1200" u="sng">
                <a:solidFill>
                  <a:schemeClr val="dk1"/>
                </a:solidFill>
              </a:rPr>
              <a:t>a</a:t>
            </a:r>
            <a:endParaRPr b="1" sz="1200" u="sng">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200" u="sng">
                <a:solidFill>
                  <a:schemeClr val="dk1"/>
                </a:solidFill>
              </a:rPr>
              <a:t> </a:t>
            </a:r>
            <a:endParaRPr b="1" sz="1200" u="sng">
              <a:solidFill>
                <a:schemeClr val="dk1"/>
              </a:solidFill>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457200" rtl="0" algn="l">
              <a:lnSpc>
                <a:spcPct val="115000"/>
              </a:lnSpc>
              <a:spcBef>
                <a:spcPts val="1200"/>
              </a:spcBef>
              <a:spcAft>
                <a:spcPts val="0"/>
              </a:spcAft>
              <a:buClr>
                <a:schemeClr val="dk1"/>
              </a:buClr>
              <a:buSzPts val="1100"/>
              <a:buFont typeface="Arial"/>
              <a:buNone/>
            </a:pPr>
            <a:r>
              <a:rPr lang="en" sz="1600">
                <a:solidFill>
                  <a:schemeClr val="dk1"/>
                </a:solidFill>
                <a:highlight>
                  <a:srgbClr val="FFFFFF"/>
                </a:highlight>
              </a:rPr>
              <a:t>Prior Intro into Data Analyzation Segment:</a:t>
            </a:r>
            <a:endParaRPr sz="1600">
              <a:solidFill>
                <a:schemeClr val="dk1"/>
              </a:solidFill>
              <a:highlight>
                <a:srgbClr val="FFFFFF"/>
              </a:highlight>
            </a:endParaRPr>
          </a:p>
          <a:p>
            <a:pPr indent="0" lvl="0" marL="520700" rtl="0" algn="l">
              <a:lnSpc>
                <a:spcPct val="115000"/>
              </a:lnSpc>
              <a:spcBef>
                <a:spcPts val="1200"/>
              </a:spcBef>
              <a:spcAft>
                <a:spcPts val="0"/>
              </a:spcAft>
              <a:buClr>
                <a:schemeClr val="dk1"/>
              </a:buClr>
              <a:buSzPts val="1100"/>
              <a:buFont typeface="Arial"/>
              <a:buNone/>
            </a:pPr>
            <a:r>
              <a:rPr lang="en">
                <a:solidFill>
                  <a:srgbClr val="24292F"/>
                </a:solidFill>
                <a:highlight>
                  <a:srgbClr val="FFFFFF"/>
                </a:highlight>
              </a:rPr>
              <a:t>1.</a:t>
            </a:r>
            <a:r>
              <a:rPr lang="en" sz="700">
                <a:solidFill>
                  <a:srgbClr val="24292F"/>
                </a:solidFill>
                <a:highlight>
                  <a:srgbClr val="FFFFFF"/>
                </a:highlight>
                <a:latin typeface="Times New Roman"/>
                <a:ea typeface="Times New Roman"/>
                <a:cs typeface="Times New Roman"/>
                <a:sym typeface="Times New Roman"/>
              </a:rPr>
              <a:t>     </a:t>
            </a:r>
            <a:r>
              <a:rPr lang="en">
                <a:solidFill>
                  <a:srgbClr val="24292F"/>
                </a:solidFill>
                <a:highlight>
                  <a:srgbClr val="FFFFFF"/>
                </a:highlight>
              </a:rPr>
              <a:t>Data Used: Our dataset from Kaggle.com is a simulated credit card transaction dataset covering the credit cards of 1000 customers from a pool of 800 merchants. The data set covers transactions over a 2 year period covering legitimate as well as fraudulent transactions.</a:t>
            </a:r>
            <a:endParaRPr>
              <a:solidFill>
                <a:srgbClr val="24292F"/>
              </a:solidFill>
              <a:highlight>
                <a:srgbClr val="FFFFFF"/>
              </a:highlight>
            </a:endParaRPr>
          </a:p>
          <a:p>
            <a:pPr indent="0" lvl="0" marL="520700" rtl="0" algn="l">
              <a:lnSpc>
                <a:spcPct val="115000"/>
              </a:lnSpc>
              <a:spcBef>
                <a:spcPts val="1200"/>
              </a:spcBef>
              <a:spcAft>
                <a:spcPts val="0"/>
              </a:spcAft>
              <a:buClr>
                <a:schemeClr val="dk1"/>
              </a:buClr>
              <a:buSzPts val="1100"/>
              <a:buFont typeface="Arial"/>
              <a:buNone/>
            </a:pPr>
            <a:r>
              <a:rPr lang="en" sz="1200">
                <a:solidFill>
                  <a:srgbClr val="24292F"/>
                </a:solidFill>
                <a:highlight>
                  <a:srgbClr val="FFFFFF"/>
                </a:highlight>
              </a:rPr>
              <a:t>2.</a:t>
            </a:r>
            <a:r>
              <a:rPr lang="en" sz="700">
                <a:solidFill>
                  <a:srgbClr val="24292F"/>
                </a:solidFill>
                <a:highlight>
                  <a:srgbClr val="FFFFFF"/>
                </a:highlight>
                <a:latin typeface="Times New Roman"/>
                <a:ea typeface="Times New Roman"/>
                <a:cs typeface="Times New Roman"/>
                <a:sym typeface="Times New Roman"/>
              </a:rPr>
              <a:t>  </a:t>
            </a:r>
            <a:r>
              <a:rPr lang="en" sz="1200">
                <a:solidFill>
                  <a:srgbClr val="24292F"/>
                </a:solidFill>
                <a:highlight>
                  <a:srgbClr val="FFFFFF"/>
                </a:highlight>
              </a:rPr>
              <a:t>Link to Dataset:</a:t>
            </a:r>
            <a:r>
              <a:rPr lang="en" sz="1200">
                <a:solidFill>
                  <a:srgbClr val="24292F"/>
                </a:solidFill>
                <a:highlight>
                  <a:srgbClr val="FFFFFF"/>
                </a:highlight>
                <a:uFill>
                  <a:noFill/>
                </a:uFill>
                <a:hlinkClick r:id="rId4">
                  <a:extLst>
                    <a:ext uri="{A12FA001-AC4F-418D-AE19-62706E023703}">
                      <ahyp:hlinkClr val="tx"/>
                    </a:ext>
                  </a:extLst>
                </a:hlinkClick>
              </a:rPr>
              <a:t> </a:t>
            </a:r>
            <a:r>
              <a:rPr lang="en" sz="1200" u="sng">
                <a:solidFill>
                  <a:schemeClr val="hlink"/>
                </a:solidFill>
                <a:highlight>
                  <a:srgbClr val="FFFFFF"/>
                </a:highlight>
                <a:hlinkClick r:id="rId5"/>
              </a:rPr>
              <a:t>https://www.kaggle.com/datasets/kartik2112/fraud-detection</a:t>
            </a:r>
            <a:endParaRPr sz="1200" u="sng">
              <a:solidFill>
                <a:schemeClr val="hlink"/>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F"/>
                </a:solidFill>
                <a:highlight>
                  <a:srgbClr val="FFFFFF"/>
                </a:highlight>
              </a:rPr>
              <a:t> </a:t>
            </a:r>
            <a:endParaRPr sz="1200">
              <a:solidFill>
                <a:srgbClr val="24292F"/>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F"/>
                </a:solidFill>
                <a:highlight>
                  <a:srgbClr val="FFFFFF"/>
                </a:highlight>
              </a:rPr>
              <a:t>Start Here ======================================================================</a:t>
            </a:r>
            <a:endParaRPr sz="1200">
              <a:solidFill>
                <a:srgbClr val="24292F"/>
              </a:solidFill>
              <a:highlight>
                <a:srgbClr val="FFFFFF"/>
              </a:highlight>
            </a:endParaRPr>
          </a:p>
          <a:p>
            <a:pPr indent="0" lvl="0" marL="520700" rtl="0" algn="l">
              <a:lnSpc>
                <a:spcPct val="115000"/>
              </a:lnSpc>
              <a:spcBef>
                <a:spcPts val="1200"/>
              </a:spcBef>
              <a:spcAft>
                <a:spcPts val="0"/>
              </a:spcAft>
              <a:buClr>
                <a:schemeClr val="dk1"/>
              </a:buClr>
              <a:buSzPts val="1100"/>
              <a:buFont typeface="Arial"/>
              <a:buNone/>
            </a:pPr>
            <a:r>
              <a:rPr lang="en" sz="1200">
                <a:solidFill>
                  <a:srgbClr val="24292F"/>
                </a:solidFill>
                <a:highlight>
                  <a:srgbClr val="FFFFFF"/>
                </a:highlight>
              </a:rPr>
              <a:t>3.</a:t>
            </a:r>
            <a:r>
              <a:rPr lang="en" sz="700">
                <a:solidFill>
                  <a:srgbClr val="24292F"/>
                </a:solidFill>
                <a:highlight>
                  <a:srgbClr val="FFFFFF"/>
                </a:highlight>
                <a:latin typeface="Times New Roman"/>
                <a:ea typeface="Times New Roman"/>
                <a:cs typeface="Times New Roman"/>
                <a:sym typeface="Times New Roman"/>
              </a:rPr>
              <a:t> 	</a:t>
            </a:r>
            <a:r>
              <a:rPr lang="en" sz="1200">
                <a:solidFill>
                  <a:srgbClr val="24292F"/>
                </a:solidFill>
                <a:highlight>
                  <a:srgbClr val="FFFFFF"/>
                </a:highlight>
              </a:rPr>
              <a:t>Data Review: The Kaggle data was reviewed and analyzed by our Machine Learning team and placed into 2 separate tables:</a:t>
            </a:r>
            <a:endParaRPr sz="1200">
              <a:solidFill>
                <a:srgbClr val="24292F"/>
              </a:solidFill>
              <a:highlight>
                <a:srgbClr val="FFFFFF"/>
              </a:highlight>
            </a:endParaRPr>
          </a:p>
          <a:p>
            <a:pPr indent="0" lvl="0" marL="520700" rtl="0" algn="l">
              <a:lnSpc>
                <a:spcPct val="115000"/>
              </a:lnSpc>
              <a:spcBef>
                <a:spcPts val="1200"/>
              </a:spcBef>
              <a:spcAft>
                <a:spcPts val="0"/>
              </a:spcAft>
              <a:buClr>
                <a:schemeClr val="dk1"/>
              </a:buClr>
              <a:buSzPts val="1100"/>
              <a:buFont typeface="Arial"/>
              <a:buNone/>
            </a:pPr>
            <a:r>
              <a:rPr lang="en" sz="1200">
                <a:solidFill>
                  <a:srgbClr val="24292F"/>
                </a:solidFill>
                <a:highlight>
                  <a:srgbClr val="FFFFFF"/>
                </a:highlight>
              </a:rPr>
              <a:t>4.</a:t>
            </a:r>
            <a:r>
              <a:rPr lang="en" sz="700">
                <a:solidFill>
                  <a:srgbClr val="24292F"/>
                </a:solidFill>
                <a:highlight>
                  <a:srgbClr val="FFFFFF"/>
                </a:highlight>
                <a:latin typeface="Times New Roman"/>
                <a:ea typeface="Times New Roman"/>
                <a:cs typeface="Times New Roman"/>
                <a:sym typeface="Times New Roman"/>
              </a:rPr>
              <a:t>  </a:t>
            </a:r>
            <a:r>
              <a:rPr lang="en" sz="1200">
                <a:solidFill>
                  <a:srgbClr val="24292F"/>
                </a:solidFill>
                <a:highlight>
                  <a:srgbClr val="FFFFFF"/>
                </a:highlight>
              </a:rPr>
              <a:t>a.  	Model_Upload table: Contains those attributes which can be used in machine learning models</a:t>
            </a:r>
            <a:endParaRPr sz="1200">
              <a:solidFill>
                <a:srgbClr val="24292F"/>
              </a:solidFill>
              <a:highlight>
                <a:srgbClr val="FFFFFF"/>
              </a:highlight>
            </a:endParaRPr>
          </a:p>
          <a:p>
            <a:pPr indent="0" lvl="0" marL="520700" rtl="0" algn="l">
              <a:lnSpc>
                <a:spcPct val="115000"/>
              </a:lnSpc>
              <a:spcBef>
                <a:spcPts val="0"/>
              </a:spcBef>
              <a:spcAft>
                <a:spcPts val="0"/>
              </a:spcAft>
              <a:buClr>
                <a:schemeClr val="dk1"/>
              </a:buClr>
              <a:buSzPts val="1100"/>
              <a:buFont typeface="Arial"/>
              <a:buNone/>
            </a:pPr>
            <a:r>
              <a:rPr lang="en" sz="1200">
                <a:solidFill>
                  <a:srgbClr val="24292F"/>
                </a:solidFill>
                <a:highlight>
                  <a:srgbClr val="FFFFFF"/>
                </a:highlight>
              </a:rPr>
              <a:t>5.</a:t>
            </a:r>
            <a:r>
              <a:rPr lang="en" sz="700">
                <a:solidFill>
                  <a:srgbClr val="24292F"/>
                </a:solidFill>
                <a:highlight>
                  <a:srgbClr val="FFFFFF"/>
                </a:highlight>
                <a:latin typeface="Times New Roman"/>
                <a:ea typeface="Times New Roman"/>
                <a:cs typeface="Times New Roman"/>
                <a:sym typeface="Times New Roman"/>
              </a:rPr>
              <a:t>  </a:t>
            </a:r>
            <a:r>
              <a:rPr lang="en" sz="1200">
                <a:solidFill>
                  <a:srgbClr val="24292F"/>
                </a:solidFill>
                <a:highlight>
                  <a:srgbClr val="FFFFFF"/>
                </a:highlight>
              </a:rPr>
              <a:t>b.  	Personal Info table: Contains those attributes which are more personal in nature</a:t>
            </a:r>
            <a:endParaRPr sz="1200">
              <a:solidFill>
                <a:srgbClr val="24292F"/>
              </a:solidFill>
              <a:highlight>
                <a:srgbClr val="FFFFFF"/>
              </a:highlight>
            </a:endParaRPr>
          </a:p>
          <a:p>
            <a:pPr indent="0" lvl="0" marL="520700" rtl="0" algn="l">
              <a:lnSpc>
                <a:spcPct val="115000"/>
              </a:lnSpc>
              <a:spcBef>
                <a:spcPts val="0"/>
              </a:spcBef>
              <a:spcAft>
                <a:spcPts val="0"/>
              </a:spcAft>
              <a:buClr>
                <a:schemeClr val="dk1"/>
              </a:buClr>
              <a:buSzPts val="1100"/>
              <a:buFont typeface="Arial"/>
              <a:buNone/>
            </a:pPr>
            <a:r>
              <a:rPr lang="en" sz="1200">
                <a:solidFill>
                  <a:srgbClr val="24292F"/>
                </a:solidFill>
                <a:highlight>
                  <a:srgbClr val="FFFFFF"/>
                </a:highlight>
              </a:rPr>
              <a:t>6.</a:t>
            </a:r>
            <a:r>
              <a:rPr lang="en" sz="700">
                <a:solidFill>
                  <a:srgbClr val="24292F"/>
                </a:solidFill>
                <a:highlight>
                  <a:srgbClr val="FFFFFF"/>
                </a:highlight>
                <a:latin typeface="Times New Roman"/>
                <a:ea typeface="Times New Roman"/>
                <a:cs typeface="Times New Roman"/>
                <a:sym typeface="Times New Roman"/>
              </a:rPr>
              <a:t>  </a:t>
            </a:r>
            <a:r>
              <a:rPr lang="en" sz="1200">
                <a:solidFill>
                  <a:srgbClr val="24292F"/>
                </a:solidFill>
                <a:highlight>
                  <a:srgbClr val="FFFFFF"/>
                </a:highlight>
              </a:rPr>
              <a:t>   and is commonly referred to as “P.I”</a:t>
            </a:r>
            <a:endParaRPr sz="1200">
              <a:solidFill>
                <a:srgbClr val="24292F"/>
              </a:solidFill>
              <a:highlight>
                <a:srgbClr val="FFFFFF"/>
              </a:highlight>
            </a:endParaRPr>
          </a:p>
          <a:p>
            <a:pPr indent="0" lvl="0" marL="520700" rtl="0" algn="l">
              <a:lnSpc>
                <a:spcPct val="115000"/>
              </a:lnSpc>
              <a:spcBef>
                <a:spcPts val="1200"/>
              </a:spcBef>
              <a:spcAft>
                <a:spcPts val="0"/>
              </a:spcAft>
              <a:buClr>
                <a:schemeClr val="dk1"/>
              </a:buClr>
              <a:buSzPts val="1100"/>
              <a:buFont typeface="Arial"/>
              <a:buNone/>
            </a:pPr>
            <a:r>
              <a:rPr lang="en" sz="1200">
                <a:solidFill>
                  <a:srgbClr val="24292F"/>
                </a:solidFill>
                <a:highlight>
                  <a:srgbClr val="FFFFFF"/>
                </a:highlight>
              </a:rPr>
              <a:t>7.</a:t>
            </a:r>
            <a:r>
              <a:rPr lang="en" sz="700">
                <a:solidFill>
                  <a:srgbClr val="24292F"/>
                </a:solidFill>
                <a:highlight>
                  <a:srgbClr val="FFFFFF"/>
                </a:highlight>
                <a:latin typeface="Times New Roman"/>
                <a:ea typeface="Times New Roman"/>
                <a:cs typeface="Times New Roman"/>
                <a:sym typeface="Times New Roman"/>
              </a:rPr>
              <a:t> 	</a:t>
            </a:r>
            <a:r>
              <a:rPr lang="en" sz="1200">
                <a:solidFill>
                  <a:srgbClr val="24292F"/>
                </a:solidFill>
                <a:highlight>
                  <a:srgbClr val="FFFFFF"/>
                </a:highlight>
              </a:rPr>
              <a:t>Creation of Database: A database was created in Postgres (named Credit_Card_Fraud) with the 2 tables created with this database.</a:t>
            </a:r>
            <a:endParaRPr sz="1200">
              <a:solidFill>
                <a:srgbClr val="24292F"/>
              </a:solidFill>
              <a:highlight>
                <a:srgbClr val="FFFFFF"/>
              </a:highlight>
            </a:endParaRPr>
          </a:p>
          <a:p>
            <a:pPr indent="0" lvl="0" marL="520700" rtl="0" algn="l">
              <a:lnSpc>
                <a:spcPct val="115000"/>
              </a:lnSpc>
              <a:spcBef>
                <a:spcPts val="1200"/>
              </a:spcBef>
              <a:spcAft>
                <a:spcPts val="0"/>
              </a:spcAft>
              <a:buClr>
                <a:schemeClr val="dk1"/>
              </a:buClr>
              <a:buSzPts val="1100"/>
              <a:buFont typeface="Arial"/>
              <a:buNone/>
            </a:pPr>
            <a:r>
              <a:rPr lang="en" sz="1200">
                <a:solidFill>
                  <a:srgbClr val="24292F"/>
                </a:solidFill>
                <a:highlight>
                  <a:srgbClr val="FFFFFF"/>
                </a:highlight>
              </a:rPr>
              <a:t>(Screenshots are included within my ReadMe)</a:t>
            </a:r>
            <a:endParaRPr sz="1200">
              <a:solidFill>
                <a:srgbClr val="24292F"/>
              </a:solidFill>
              <a:highlight>
                <a:srgbClr val="FFFFFF"/>
              </a:highlight>
            </a:endParaRPr>
          </a:p>
          <a:p>
            <a:pPr indent="0" lvl="0" marL="520700" rtl="0" algn="l">
              <a:lnSpc>
                <a:spcPct val="115000"/>
              </a:lnSpc>
              <a:spcBef>
                <a:spcPts val="1200"/>
              </a:spcBef>
              <a:spcAft>
                <a:spcPts val="0"/>
              </a:spcAft>
              <a:buClr>
                <a:schemeClr val="dk1"/>
              </a:buClr>
              <a:buSzPts val="1100"/>
              <a:buFont typeface="Arial"/>
              <a:buNone/>
            </a:pPr>
            <a:r>
              <a:rPr lang="en" sz="1200">
                <a:solidFill>
                  <a:srgbClr val="24292F"/>
                </a:solidFill>
                <a:highlight>
                  <a:srgbClr val="FFFFFF"/>
                </a:highlight>
              </a:rPr>
              <a:t>8.</a:t>
            </a:r>
            <a:r>
              <a:rPr lang="en" sz="700">
                <a:solidFill>
                  <a:srgbClr val="24292F"/>
                </a:solidFill>
                <a:highlight>
                  <a:srgbClr val="FFFFFF"/>
                </a:highlight>
                <a:latin typeface="Times New Roman"/>
                <a:ea typeface="Times New Roman"/>
                <a:cs typeface="Times New Roman"/>
                <a:sym typeface="Times New Roman"/>
              </a:rPr>
              <a:t> 	</a:t>
            </a:r>
            <a:r>
              <a:rPr lang="en" sz="1200">
                <a:solidFill>
                  <a:srgbClr val="24292F"/>
                </a:solidFill>
                <a:highlight>
                  <a:srgbClr val="FFFFFF"/>
                </a:highlight>
              </a:rPr>
              <a:t>Database Schema: A database schema was created which displayed the tables, attributes and appropriate data types and characteristics assigned</a:t>
            </a:r>
            <a:endParaRPr sz="1200">
              <a:solidFill>
                <a:srgbClr val="24292F"/>
              </a:solidFill>
              <a:highlight>
                <a:srgbClr val="FFFFFF"/>
              </a:highlight>
            </a:endParaRPr>
          </a:p>
          <a:p>
            <a:pPr indent="0" lvl="0" marL="520700" rtl="0" algn="l">
              <a:lnSpc>
                <a:spcPct val="115000"/>
              </a:lnSpc>
              <a:spcBef>
                <a:spcPts val="1200"/>
              </a:spcBef>
              <a:spcAft>
                <a:spcPts val="0"/>
              </a:spcAft>
              <a:buClr>
                <a:schemeClr val="dk1"/>
              </a:buClr>
              <a:buSzPts val="1100"/>
              <a:buFont typeface="Arial"/>
              <a:buNone/>
            </a:pPr>
            <a:r>
              <a:rPr lang="en" sz="1200">
                <a:solidFill>
                  <a:srgbClr val="24292F"/>
                </a:solidFill>
                <a:highlight>
                  <a:srgbClr val="FFFFFF"/>
                </a:highlight>
              </a:rPr>
              <a:t>(Screenshots are included with my ReadMe)</a:t>
            </a:r>
            <a:endParaRPr sz="1200">
              <a:solidFill>
                <a:srgbClr val="24292F"/>
              </a:solidFill>
              <a:highlight>
                <a:srgbClr val="FFFFFF"/>
              </a:highlight>
            </a:endParaRPr>
          </a:p>
          <a:p>
            <a:pPr indent="0" lvl="0" marL="520700" rtl="0" algn="l">
              <a:lnSpc>
                <a:spcPct val="115000"/>
              </a:lnSpc>
              <a:spcBef>
                <a:spcPts val="1200"/>
              </a:spcBef>
              <a:spcAft>
                <a:spcPts val="0"/>
              </a:spcAft>
              <a:buClr>
                <a:schemeClr val="dk1"/>
              </a:buClr>
              <a:buSzPts val="1100"/>
              <a:buFont typeface="Arial"/>
              <a:buNone/>
            </a:pPr>
            <a:r>
              <a:rPr lang="en" sz="1200">
                <a:solidFill>
                  <a:srgbClr val="24292F"/>
                </a:solidFill>
                <a:highlight>
                  <a:srgbClr val="FFFFFF"/>
                </a:highlight>
              </a:rPr>
              <a:t>9.</a:t>
            </a:r>
            <a:r>
              <a:rPr lang="en" sz="700">
                <a:solidFill>
                  <a:srgbClr val="24292F"/>
                </a:solidFill>
                <a:highlight>
                  <a:srgbClr val="FFFFFF"/>
                </a:highlight>
                <a:latin typeface="Times New Roman"/>
                <a:ea typeface="Times New Roman"/>
                <a:cs typeface="Times New Roman"/>
                <a:sym typeface="Times New Roman"/>
              </a:rPr>
              <a:t> 	</a:t>
            </a:r>
            <a:r>
              <a:rPr lang="en" sz="1200">
                <a:solidFill>
                  <a:srgbClr val="24292F"/>
                </a:solidFill>
                <a:highlight>
                  <a:srgbClr val="FFFFFF"/>
                </a:highlight>
              </a:rPr>
              <a:t>Create Tables: Tables were then created by means of “Create Table” queries within the Credit_Card_Fraud database within Postgres.</a:t>
            </a:r>
            <a:endParaRPr sz="1200">
              <a:solidFill>
                <a:srgbClr val="24292F"/>
              </a:solidFill>
              <a:highlight>
                <a:srgbClr val="FFFFFF"/>
              </a:highlight>
            </a:endParaRPr>
          </a:p>
          <a:p>
            <a:pPr indent="0" lvl="0" marL="520700" rtl="0" algn="l">
              <a:lnSpc>
                <a:spcPct val="115000"/>
              </a:lnSpc>
              <a:spcBef>
                <a:spcPts val="1200"/>
              </a:spcBef>
              <a:spcAft>
                <a:spcPts val="0"/>
              </a:spcAft>
              <a:buClr>
                <a:schemeClr val="dk1"/>
              </a:buClr>
              <a:buSzPts val="1100"/>
              <a:buFont typeface="Arial"/>
              <a:buNone/>
            </a:pPr>
            <a:r>
              <a:rPr lang="en" sz="1200">
                <a:solidFill>
                  <a:srgbClr val="24292F"/>
                </a:solidFill>
                <a:highlight>
                  <a:srgbClr val="FFFFFF"/>
                </a:highlight>
              </a:rPr>
              <a:t>10.</a:t>
            </a:r>
            <a:r>
              <a:rPr lang="en" sz="700">
                <a:solidFill>
                  <a:srgbClr val="24292F"/>
                </a:solidFill>
                <a:highlight>
                  <a:srgbClr val="FFFFFF"/>
                </a:highlight>
                <a:latin typeface="Times New Roman"/>
                <a:ea typeface="Times New Roman"/>
                <a:cs typeface="Times New Roman"/>
                <a:sym typeface="Times New Roman"/>
              </a:rPr>
              <a:t>  </a:t>
            </a:r>
            <a:r>
              <a:rPr lang="en" sz="1200">
                <a:solidFill>
                  <a:srgbClr val="24292F"/>
                </a:solidFill>
                <a:highlight>
                  <a:srgbClr val="FFFFFF"/>
                </a:highlight>
              </a:rPr>
              <a:t>CSV Files/Upload: Data suiting the appropriate columns were created as CSV files and then uploaded within Postgres to the appropriate 2 tables</a:t>
            </a:r>
            <a:endParaRPr sz="1200">
              <a:solidFill>
                <a:srgbClr val="24292F"/>
              </a:solidFill>
              <a:highlight>
                <a:srgbClr val="FFFFFF"/>
              </a:highlight>
            </a:endParaRPr>
          </a:p>
          <a:p>
            <a:pPr indent="0" lvl="0" marL="520700" rtl="0" algn="l">
              <a:lnSpc>
                <a:spcPct val="115000"/>
              </a:lnSpc>
              <a:spcBef>
                <a:spcPts val="1200"/>
              </a:spcBef>
              <a:spcAft>
                <a:spcPts val="0"/>
              </a:spcAft>
              <a:buClr>
                <a:schemeClr val="dk1"/>
              </a:buClr>
              <a:buSzPts val="1100"/>
              <a:buFont typeface="Arial"/>
              <a:buNone/>
            </a:pPr>
            <a:r>
              <a:rPr lang="en" sz="1200">
                <a:solidFill>
                  <a:srgbClr val="24292F"/>
                </a:solidFill>
                <a:highlight>
                  <a:srgbClr val="FFFFFF"/>
                </a:highlight>
              </a:rPr>
              <a:t>11.</a:t>
            </a:r>
            <a:r>
              <a:rPr lang="en" sz="700">
                <a:solidFill>
                  <a:srgbClr val="24292F"/>
                </a:solidFill>
                <a:highlight>
                  <a:srgbClr val="FFFFFF"/>
                </a:highlight>
                <a:latin typeface="Times New Roman"/>
                <a:ea typeface="Times New Roman"/>
                <a:cs typeface="Times New Roman"/>
                <a:sym typeface="Times New Roman"/>
              </a:rPr>
              <a:t>  </a:t>
            </a:r>
            <a:r>
              <a:rPr lang="en" sz="1200">
                <a:solidFill>
                  <a:srgbClr val="24292F"/>
                </a:solidFill>
                <a:highlight>
                  <a:srgbClr val="FFFFFF"/>
                </a:highlight>
              </a:rPr>
              <a:t>Sample files: Sample files were created to be placed in GitHub as there is a size restriction on the file that can be placed in there:</a:t>
            </a:r>
            <a:endParaRPr sz="1200">
              <a:solidFill>
                <a:srgbClr val="24292F"/>
              </a:solidFill>
              <a:highlight>
                <a:srgbClr val="FFFFFF"/>
              </a:highlight>
            </a:endParaRPr>
          </a:p>
          <a:p>
            <a:pPr indent="0" lvl="0" marL="520700" rtl="0" algn="l">
              <a:lnSpc>
                <a:spcPct val="115000"/>
              </a:lnSpc>
              <a:spcBef>
                <a:spcPts val="1200"/>
              </a:spcBef>
              <a:spcAft>
                <a:spcPts val="0"/>
              </a:spcAft>
              <a:buClr>
                <a:schemeClr val="dk1"/>
              </a:buClr>
              <a:buSzPts val="1100"/>
              <a:buFont typeface="Arial"/>
              <a:buNone/>
            </a:pPr>
            <a:r>
              <a:rPr lang="en" sz="1200">
                <a:solidFill>
                  <a:srgbClr val="24292F"/>
                </a:solidFill>
                <a:highlight>
                  <a:srgbClr val="FFFFFF"/>
                </a:highlight>
              </a:rPr>
              <a:t>(model_upload_s)</a:t>
            </a:r>
            <a:endParaRPr sz="1200">
              <a:solidFill>
                <a:srgbClr val="24292F"/>
              </a:solidFill>
              <a:highlight>
                <a:srgbClr val="FFFFFF"/>
              </a:highlight>
            </a:endParaRPr>
          </a:p>
          <a:p>
            <a:pPr indent="0" lvl="0" marL="520700" rtl="0" algn="l">
              <a:lnSpc>
                <a:spcPct val="115000"/>
              </a:lnSpc>
              <a:spcBef>
                <a:spcPts val="1200"/>
              </a:spcBef>
              <a:spcAft>
                <a:spcPts val="0"/>
              </a:spcAft>
              <a:buClr>
                <a:schemeClr val="dk1"/>
              </a:buClr>
              <a:buSzPts val="1100"/>
              <a:buFont typeface="Arial"/>
              <a:buNone/>
            </a:pPr>
            <a:r>
              <a:rPr lang="en" sz="1200">
                <a:solidFill>
                  <a:srgbClr val="24292F"/>
                </a:solidFill>
                <a:highlight>
                  <a:srgbClr val="FFFFFF"/>
                </a:highlight>
              </a:rPr>
              <a:t>(personal_info_s)</a:t>
            </a:r>
            <a:endParaRPr sz="1200">
              <a:solidFill>
                <a:srgbClr val="24292F"/>
              </a:solidFill>
              <a:highlight>
                <a:srgbClr val="FFFFFF"/>
              </a:highlight>
            </a:endParaRPr>
          </a:p>
          <a:p>
            <a:pPr indent="0" lvl="0" marL="520700" rtl="0" algn="l">
              <a:lnSpc>
                <a:spcPct val="115000"/>
              </a:lnSpc>
              <a:spcBef>
                <a:spcPts val="1200"/>
              </a:spcBef>
              <a:spcAft>
                <a:spcPts val="0"/>
              </a:spcAft>
              <a:buClr>
                <a:schemeClr val="dk1"/>
              </a:buClr>
              <a:buSzPts val="1100"/>
              <a:buFont typeface="Arial"/>
              <a:buNone/>
            </a:pPr>
            <a:r>
              <a:rPr lang="en" sz="1200">
                <a:solidFill>
                  <a:srgbClr val="24292F"/>
                </a:solidFill>
                <a:highlight>
                  <a:srgbClr val="FFFFFF"/>
                </a:highlight>
              </a:rPr>
              <a:t>12.</a:t>
            </a:r>
            <a:r>
              <a:rPr lang="en" sz="700">
                <a:solidFill>
                  <a:srgbClr val="24292F"/>
                </a:solidFill>
                <a:highlight>
                  <a:srgbClr val="FFFFFF"/>
                </a:highlight>
                <a:latin typeface="Times New Roman"/>
                <a:ea typeface="Times New Roman"/>
                <a:cs typeface="Times New Roman"/>
                <a:sym typeface="Times New Roman"/>
              </a:rPr>
              <a:t>  </a:t>
            </a:r>
            <a:r>
              <a:rPr lang="en" sz="1200">
                <a:solidFill>
                  <a:srgbClr val="24292F"/>
                </a:solidFill>
                <a:highlight>
                  <a:srgbClr val="FFFFFF"/>
                </a:highlight>
              </a:rPr>
              <a:t>Data Testing: The data was then tested and reviewed by means of creating joins within the tables and related queries such as performing counts on specific types of data</a:t>
            </a:r>
            <a:endParaRPr sz="1200">
              <a:solidFill>
                <a:srgbClr val="24292F"/>
              </a:solidFill>
              <a:highlight>
                <a:srgbClr val="FFFFFF"/>
              </a:highlight>
            </a:endParaRPr>
          </a:p>
          <a:p>
            <a:pPr indent="0" lvl="0" marL="520700" rtl="0" algn="l">
              <a:lnSpc>
                <a:spcPct val="115000"/>
              </a:lnSpc>
              <a:spcBef>
                <a:spcPts val="1200"/>
              </a:spcBef>
              <a:spcAft>
                <a:spcPts val="0"/>
              </a:spcAft>
              <a:buClr>
                <a:schemeClr val="dk1"/>
              </a:buClr>
              <a:buSzPts val="1100"/>
              <a:buFont typeface="Arial"/>
              <a:buNone/>
            </a:pPr>
            <a:r>
              <a:rPr lang="en" sz="1200">
                <a:solidFill>
                  <a:schemeClr val="dk1"/>
                </a:solidFill>
                <a:highlight>
                  <a:srgbClr val="FFFFFF"/>
                </a:highlight>
              </a:rPr>
              <a:t>13.</a:t>
            </a:r>
            <a:r>
              <a:rPr lang="en" sz="700">
                <a:solidFill>
                  <a:schemeClr val="dk1"/>
                </a:solidFill>
                <a:highlight>
                  <a:srgbClr val="FFFFFF"/>
                </a:highlight>
                <a:latin typeface="Times New Roman"/>
                <a:ea typeface="Times New Roman"/>
                <a:cs typeface="Times New Roman"/>
                <a:sym typeface="Times New Roman"/>
              </a:rPr>
              <a:t>  </a:t>
            </a:r>
            <a:r>
              <a:rPr lang="en" sz="1200">
                <a:solidFill>
                  <a:srgbClr val="24292F"/>
                </a:solidFill>
                <a:highlight>
                  <a:srgbClr val="FFFFFF"/>
                </a:highlight>
              </a:rPr>
              <a:t>Amazon Web Services: After the review steps outlined above, the 2 tables were then placed in the S3 area within AWS to be used in our machine learning </a:t>
            </a:r>
            <a:r>
              <a:rPr lang="en" sz="1200">
                <a:solidFill>
                  <a:schemeClr val="dk1"/>
                </a:solidFill>
                <a:highlight>
                  <a:srgbClr val="FFFFFF"/>
                </a:highlight>
              </a:rPr>
              <a:t>analysis. (Examples of these queries can be found within the project ReadMe)</a:t>
            </a:r>
            <a:endParaRPr sz="1200">
              <a:solidFill>
                <a:schemeClr val="dk1"/>
              </a:solidFill>
              <a:highlight>
                <a:srgbClr val="FFFFFF"/>
              </a:highlight>
            </a:endParaRPr>
          </a:p>
          <a:p>
            <a:pPr indent="0" lvl="0" marL="520700" rtl="0" algn="l">
              <a:lnSpc>
                <a:spcPct val="115000"/>
              </a:lnSpc>
              <a:spcBef>
                <a:spcPts val="1200"/>
              </a:spcBef>
              <a:spcAft>
                <a:spcPts val="0"/>
              </a:spcAft>
              <a:buClr>
                <a:schemeClr val="dk1"/>
              </a:buClr>
              <a:buSzPts val="1100"/>
              <a:buFont typeface="Arial"/>
              <a:buNone/>
            </a:pPr>
            <a:r>
              <a:rPr lang="en" sz="1200">
                <a:solidFill>
                  <a:schemeClr val="dk1"/>
                </a:solidFill>
                <a:highlight>
                  <a:srgbClr val="FFFFFF"/>
                </a:highlight>
              </a:rPr>
              <a:t>14.</a:t>
            </a:r>
            <a:r>
              <a:rPr lang="en" sz="700">
                <a:solidFill>
                  <a:schemeClr val="dk1"/>
                </a:solidFill>
                <a:highlight>
                  <a:srgbClr val="FFFFFF"/>
                </a:highlight>
                <a:latin typeface="Times New Roman"/>
                <a:ea typeface="Times New Roman"/>
                <a:cs typeface="Times New Roman"/>
                <a:sym typeface="Times New Roman"/>
              </a:rPr>
              <a:t> </a:t>
            </a:r>
            <a:r>
              <a:rPr lang="en" sz="1200">
                <a:solidFill>
                  <a:schemeClr val="dk1"/>
                </a:solidFill>
                <a:highlight>
                  <a:srgbClr val="FFFFFF"/>
                </a:highlight>
              </a:rPr>
              <a:t> Tableau: Copies of the same 2 files were additionally used for our visualization charts within Tableau</a:t>
            </a:r>
            <a:endParaRPr sz="1200">
              <a:solidFill>
                <a:schemeClr val="dk1"/>
              </a:solidFill>
              <a:highlight>
                <a:srgbClr val="FFFFFF"/>
              </a:highlight>
            </a:endParaRPr>
          </a:p>
          <a:p>
            <a:pPr indent="0" lvl="0" marL="520700" rtl="0" algn="l">
              <a:lnSpc>
                <a:spcPct val="115000"/>
              </a:lnSpc>
              <a:spcBef>
                <a:spcPts val="0"/>
              </a:spcBef>
              <a:spcAft>
                <a:spcPts val="0"/>
              </a:spcAft>
              <a:buClr>
                <a:schemeClr val="dk1"/>
              </a:buClr>
              <a:buSzPts val="1100"/>
              <a:buFont typeface="Arial"/>
              <a:buNone/>
            </a:pPr>
            <a:r>
              <a:rPr lang="en" sz="1200">
                <a:solidFill>
                  <a:srgbClr val="24292F"/>
                </a:solidFill>
                <a:highlight>
                  <a:srgbClr val="FFFFFF"/>
                </a:highlight>
              </a:rPr>
              <a:t>15.</a:t>
            </a:r>
            <a:r>
              <a:rPr lang="en" sz="700">
                <a:solidFill>
                  <a:srgbClr val="24292F"/>
                </a:solidFill>
                <a:highlight>
                  <a:srgbClr val="FFFFFF"/>
                </a:highlight>
                <a:latin typeface="Times New Roman"/>
                <a:ea typeface="Times New Roman"/>
                <a:cs typeface="Times New Roman"/>
                <a:sym typeface="Times New Roman"/>
              </a:rPr>
              <a:t> </a:t>
            </a:r>
            <a:r>
              <a:rPr lang="en" sz="1200">
                <a:solidFill>
                  <a:srgbClr val="24292F"/>
                </a:solidFill>
                <a:highlight>
                  <a:srgbClr val="FFFFFF"/>
                </a:highlight>
              </a:rPr>
              <a:t> </a:t>
            </a:r>
            <a:endParaRPr sz="1200">
              <a:solidFill>
                <a:srgbClr val="24292F"/>
              </a:solidFill>
              <a:highlight>
                <a:srgbClr val="FFFFFF"/>
              </a:highlight>
            </a:endParaRPr>
          </a:p>
          <a:p>
            <a:pPr indent="0" lvl="0" marL="520700" rtl="0" algn="l">
              <a:lnSpc>
                <a:spcPct val="115000"/>
              </a:lnSpc>
              <a:spcBef>
                <a:spcPts val="0"/>
              </a:spcBef>
              <a:spcAft>
                <a:spcPts val="0"/>
              </a:spcAft>
              <a:buClr>
                <a:schemeClr val="dk1"/>
              </a:buClr>
              <a:buSzPts val="1100"/>
              <a:buFont typeface="Arial"/>
              <a:buNone/>
            </a:pPr>
            <a:r>
              <a:rPr lang="en" sz="1200">
                <a:solidFill>
                  <a:srgbClr val="24292F"/>
                </a:solidFill>
                <a:highlight>
                  <a:srgbClr val="FFFFFF"/>
                </a:highlight>
              </a:rPr>
              <a:t>16.</a:t>
            </a:r>
            <a:r>
              <a:rPr lang="en" sz="700">
                <a:solidFill>
                  <a:srgbClr val="24292F"/>
                </a:solidFill>
                <a:highlight>
                  <a:srgbClr val="FFFFFF"/>
                </a:highlight>
                <a:latin typeface="Times New Roman"/>
                <a:ea typeface="Times New Roman"/>
                <a:cs typeface="Times New Roman"/>
                <a:sym typeface="Times New Roman"/>
              </a:rPr>
              <a:t> </a:t>
            </a:r>
            <a:r>
              <a:rPr lang="en" sz="1200">
                <a:solidFill>
                  <a:srgbClr val="24292F"/>
                </a:solidFill>
                <a:highlight>
                  <a:srgbClr val="FFFFFF"/>
                </a:highlight>
              </a:rPr>
              <a:t>      Screenshots of the above steps can be viewed at:</a:t>
            </a:r>
            <a:endParaRPr sz="1200">
              <a:solidFill>
                <a:srgbClr val="24292F"/>
              </a:solidFill>
              <a:highlight>
                <a:srgbClr val="FFFFFF"/>
              </a:highlight>
            </a:endParaRPr>
          </a:p>
          <a:p>
            <a:pPr indent="0" lvl="0" marL="520700" rtl="0" algn="l">
              <a:lnSpc>
                <a:spcPct val="115000"/>
              </a:lnSpc>
              <a:spcBef>
                <a:spcPts val="0"/>
              </a:spcBef>
              <a:spcAft>
                <a:spcPts val="0"/>
              </a:spcAft>
              <a:buClr>
                <a:schemeClr val="dk1"/>
              </a:buClr>
              <a:buSzPts val="1100"/>
              <a:buFont typeface="Arial"/>
              <a:buNone/>
            </a:pPr>
            <a:r>
              <a:rPr lang="en" sz="1200">
                <a:solidFill>
                  <a:srgbClr val="24292F"/>
                </a:solidFill>
                <a:highlight>
                  <a:srgbClr val="FFFFFF"/>
                </a:highlight>
              </a:rPr>
              <a:t>17.</a:t>
            </a:r>
            <a:r>
              <a:rPr lang="en" sz="700">
                <a:solidFill>
                  <a:srgbClr val="24292F"/>
                </a:solidFill>
                <a:highlight>
                  <a:srgbClr val="FFFFFF"/>
                </a:highlight>
                <a:latin typeface="Times New Roman"/>
                <a:ea typeface="Times New Roman"/>
                <a:cs typeface="Times New Roman"/>
                <a:sym typeface="Times New Roman"/>
              </a:rPr>
              <a:t> </a:t>
            </a:r>
            <a:r>
              <a:rPr lang="en" sz="1200">
                <a:solidFill>
                  <a:srgbClr val="24292F"/>
                </a:solidFill>
                <a:highlight>
                  <a:srgbClr val="FFFFFF"/>
                </a:highlight>
              </a:rPr>
              <a:t> </a:t>
            </a:r>
            <a:endParaRPr sz="1200">
              <a:solidFill>
                <a:srgbClr val="24292F"/>
              </a:solidFill>
              <a:highlight>
                <a:srgbClr val="FFFFFF"/>
              </a:highlight>
            </a:endParaRPr>
          </a:p>
          <a:p>
            <a:pPr indent="0" lvl="0" marL="520700" rtl="0" algn="l">
              <a:lnSpc>
                <a:spcPct val="115000"/>
              </a:lnSpc>
              <a:spcBef>
                <a:spcPts val="0"/>
              </a:spcBef>
              <a:spcAft>
                <a:spcPts val="0"/>
              </a:spcAft>
              <a:buClr>
                <a:schemeClr val="dk1"/>
              </a:buClr>
              <a:buSzPts val="1100"/>
              <a:buFont typeface="Arial"/>
              <a:buNone/>
            </a:pPr>
            <a:r>
              <a:rPr lang="en" sz="1200">
                <a:solidFill>
                  <a:srgbClr val="24292F"/>
                </a:solidFill>
                <a:highlight>
                  <a:srgbClr val="FFFFFF"/>
                </a:highlight>
              </a:rPr>
              <a:t>18.</a:t>
            </a:r>
            <a:r>
              <a:rPr lang="en" sz="700">
                <a:solidFill>
                  <a:srgbClr val="24292F"/>
                </a:solidFill>
                <a:highlight>
                  <a:srgbClr val="FFFFFF"/>
                </a:highlight>
                <a:latin typeface="Times New Roman"/>
                <a:ea typeface="Times New Roman"/>
                <a:cs typeface="Times New Roman"/>
                <a:sym typeface="Times New Roman"/>
              </a:rPr>
              <a:t> </a:t>
            </a:r>
            <a:r>
              <a:rPr lang="en" sz="1200">
                <a:solidFill>
                  <a:srgbClr val="24292F"/>
                </a:solidFill>
                <a:highlight>
                  <a:srgbClr val="FFFFFF"/>
                </a:highlight>
              </a:rPr>
              <a:t>      https://github.com/ashleighbridges/credit_card_fraud/tree/main</a:t>
            </a:r>
            <a:endParaRPr sz="1200">
              <a:solidFill>
                <a:srgbClr val="24292F"/>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b="1" lang="en" sz="1200" u="sng">
                <a:solidFill>
                  <a:schemeClr val="dk1"/>
                </a:solidFill>
              </a:rPr>
              <a:t>a</a:t>
            </a:r>
            <a:endParaRPr b="1" sz="1200" u="sng">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200" u="sng">
                <a:solidFill>
                  <a:schemeClr val="dk1"/>
                </a:solidFill>
              </a:rPr>
              <a:t> </a:t>
            </a:r>
            <a:endParaRPr b="1" sz="1200" u="sng">
              <a:solidFill>
                <a:schemeClr val="dk1"/>
              </a:solidFill>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45e2782278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45e2782278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**Mike**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45e2782278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45e2782278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**Mike**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AUTOLAYOUT_3">
    <p:bg>
      <p:bgPr>
        <a:solidFill>
          <a:srgbClr val="FFFFFF"/>
        </a:solidFill>
      </p:bgPr>
    </p:bg>
    <p:spTree>
      <p:nvGrpSpPr>
        <p:cNvPr id="273" name="Shape 273"/>
        <p:cNvGrpSpPr/>
        <p:nvPr/>
      </p:nvGrpSpPr>
      <p:grpSpPr>
        <a:xfrm>
          <a:off x="0" y="0"/>
          <a:ext cx="0" cy="0"/>
          <a:chOff x="0" y="0"/>
          <a:chExt cx="0" cy="0"/>
        </a:xfrm>
      </p:grpSpPr>
      <p:sp>
        <p:nvSpPr>
          <p:cNvPr id="274" name="Google Shape;274;p13"/>
          <p:cNvSpPr/>
          <p:nvPr/>
        </p:nvSpPr>
        <p:spPr>
          <a:xfrm>
            <a:off x="0" y="0"/>
            <a:ext cx="91440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3"/>
          <p:cNvSpPr txBox="1"/>
          <p:nvPr>
            <p:ph type="ctrTitle"/>
          </p:nvPr>
        </p:nvSpPr>
        <p:spPr>
          <a:xfrm>
            <a:off x="1866825" y="1981200"/>
            <a:ext cx="5362500" cy="1181100"/>
          </a:xfrm>
          <a:prstGeom prst="rect">
            <a:avLst/>
          </a:prstGeom>
          <a:noFill/>
        </p:spPr>
        <p:txBody>
          <a:bodyPr anchorCtr="0" anchor="ctr" bIns="91425" lIns="91425" spcFirstLastPara="1" rIns="91425" wrap="square" tIns="91425">
            <a:norm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Clr>
                <a:srgbClr val="FFFFFF"/>
              </a:buClr>
              <a:buSzPts val="4000"/>
              <a:buNone/>
              <a:defRPr sz="4000">
                <a:solidFill>
                  <a:srgbClr val="FFFFFF"/>
                </a:solidFill>
              </a:defRPr>
            </a:lvl2pPr>
            <a:lvl3pPr lvl="2" algn="ctr">
              <a:lnSpc>
                <a:spcPct val="100000"/>
              </a:lnSpc>
              <a:spcBef>
                <a:spcPts val="0"/>
              </a:spcBef>
              <a:spcAft>
                <a:spcPts val="0"/>
              </a:spcAft>
              <a:buClr>
                <a:srgbClr val="FFFFFF"/>
              </a:buClr>
              <a:buSzPts val="4000"/>
              <a:buNone/>
              <a:defRPr sz="4000">
                <a:solidFill>
                  <a:srgbClr val="FFFFFF"/>
                </a:solidFill>
              </a:defRPr>
            </a:lvl3pPr>
            <a:lvl4pPr lvl="3" algn="ctr">
              <a:lnSpc>
                <a:spcPct val="100000"/>
              </a:lnSpc>
              <a:spcBef>
                <a:spcPts val="0"/>
              </a:spcBef>
              <a:spcAft>
                <a:spcPts val="0"/>
              </a:spcAft>
              <a:buClr>
                <a:srgbClr val="FFFFFF"/>
              </a:buClr>
              <a:buSzPts val="4000"/>
              <a:buNone/>
              <a:defRPr sz="4000">
                <a:solidFill>
                  <a:srgbClr val="FFFFFF"/>
                </a:solidFill>
              </a:defRPr>
            </a:lvl4pPr>
            <a:lvl5pPr lvl="4" algn="ctr">
              <a:lnSpc>
                <a:spcPct val="100000"/>
              </a:lnSpc>
              <a:spcBef>
                <a:spcPts val="0"/>
              </a:spcBef>
              <a:spcAft>
                <a:spcPts val="0"/>
              </a:spcAft>
              <a:buClr>
                <a:srgbClr val="FFFFFF"/>
              </a:buClr>
              <a:buSzPts val="4000"/>
              <a:buNone/>
              <a:defRPr sz="4000">
                <a:solidFill>
                  <a:srgbClr val="FFFFFF"/>
                </a:solidFill>
              </a:defRPr>
            </a:lvl5pPr>
            <a:lvl6pPr lvl="5" algn="ctr">
              <a:lnSpc>
                <a:spcPct val="100000"/>
              </a:lnSpc>
              <a:spcBef>
                <a:spcPts val="0"/>
              </a:spcBef>
              <a:spcAft>
                <a:spcPts val="0"/>
              </a:spcAft>
              <a:buClr>
                <a:srgbClr val="FFFFFF"/>
              </a:buClr>
              <a:buSzPts val="4000"/>
              <a:buNone/>
              <a:defRPr sz="4000">
                <a:solidFill>
                  <a:srgbClr val="FFFFFF"/>
                </a:solidFill>
              </a:defRPr>
            </a:lvl6pPr>
            <a:lvl7pPr lvl="6" algn="ctr">
              <a:lnSpc>
                <a:spcPct val="100000"/>
              </a:lnSpc>
              <a:spcBef>
                <a:spcPts val="0"/>
              </a:spcBef>
              <a:spcAft>
                <a:spcPts val="0"/>
              </a:spcAft>
              <a:buClr>
                <a:srgbClr val="FFFFFF"/>
              </a:buClr>
              <a:buSzPts val="4000"/>
              <a:buNone/>
              <a:defRPr sz="4000">
                <a:solidFill>
                  <a:srgbClr val="FFFFFF"/>
                </a:solidFill>
              </a:defRPr>
            </a:lvl7pPr>
            <a:lvl8pPr lvl="7" algn="ctr">
              <a:lnSpc>
                <a:spcPct val="100000"/>
              </a:lnSpc>
              <a:spcBef>
                <a:spcPts val="0"/>
              </a:spcBef>
              <a:spcAft>
                <a:spcPts val="0"/>
              </a:spcAft>
              <a:buClr>
                <a:srgbClr val="FFFFFF"/>
              </a:buClr>
              <a:buSzPts val="4000"/>
              <a:buNone/>
              <a:defRPr sz="4000">
                <a:solidFill>
                  <a:srgbClr val="FFFFFF"/>
                </a:solidFill>
              </a:defRPr>
            </a:lvl8pPr>
            <a:lvl9pPr lvl="8" algn="ctr">
              <a:lnSpc>
                <a:spcPct val="100000"/>
              </a:lnSpc>
              <a:spcBef>
                <a:spcPts val="0"/>
              </a:spcBef>
              <a:spcAft>
                <a:spcPts val="0"/>
              </a:spcAft>
              <a:buClr>
                <a:srgbClr val="FFFFFF"/>
              </a:buClr>
              <a:buSzPts val="4000"/>
              <a:buNone/>
              <a:defRPr sz="4000">
                <a:solidFill>
                  <a:srgbClr val="FFFFFF"/>
                </a:solidFill>
              </a:defRPr>
            </a:lvl9pPr>
          </a:lstStyle>
          <a:p/>
        </p:txBody>
      </p:sp>
      <p:sp>
        <p:nvSpPr>
          <p:cNvPr id="276" name="Google Shape;276;p13"/>
          <p:cNvSpPr txBox="1"/>
          <p:nvPr>
            <p:ph idx="1" type="subTitle"/>
          </p:nvPr>
        </p:nvSpPr>
        <p:spPr>
          <a:xfrm>
            <a:off x="1872025" y="3581425"/>
            <a:ext cx="5362500" cy="595800"/>
          </a:xfrm>
          <a:prstGeom prst="rect">
            <a:avLst/>
          </a:prstGeom>
          <a:noFill/>
        </p:spPr>
        <p:txBody>
          <a:bodyPr anchorCtr="0" anchor="t" bIns="91425" lIns="91425" spcFirstLastPara="1" rIns="91425" wrap="square" tIns="91425">
            <a:norm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100"/>
              <a:buNone/>
              <a:defRPr sz="1400">
                <a:solidFill>
                  <a:srgbClr val="FFFFFF"/>
                </a:solidFill>
              </a:defRPr>
            </a:lvl2pPr>
            <a:lvl3pPr lvl="2" algn="ctr">
              <a:lnSpc>
                <a:spcPct val="100000"/>
              </a:lnSpc>
              <a:spcBef>
                <a:spcPts val="0"/>
              </a:spcBef>
              <a:spcAft>
                <a:spcPts val="0"/>
              </a:spcAft>
              <a:buClr>
                <a:srgbClr val="FFFFFF"/>
              </a:buClr>
              <a:buSzPts val="1100"/>
              <a:buNone/>
              <a:defRPr sz="1400">
                <a:solidFill>
                  <a:srgbClr val="FFFFFF"/>
                </a:solidFill>
              </a:defRPr>
            </a:lvl3pPr>
            <a:lvl4pPr lvl="3" algn="ctr">
              <a:lnSpc>
                <a:spcPct val="100000"/>
              </a:lnSpc>
              <a:spcBef>
                <a:spcPts val="0"/>
              </a:spcBef>
              <a:spcAft>
                <a:spcPts val="0"/>
              </a:spcAft>
              <a:buClr>
                <a:srgbClr val="FFFFFF"/>
              </a:buClr>
              <a:buSzPts val="1100"/>
              <a:buNone/>
              <a:defRPr sz="1400">
                <a:solidFill>
                  <a:srgbClr val="FFFFFF"/>
                </a:solidFill>
              </a:defRPr>
            </a:lvl4pPr>
            <a:lvl5pPr lvl="4" algn="ctr">
              <a:lnSpc>
                <a:spcPct val="100000"/>
              </a:lnSpc>
              <a:spcBef>
                <a:spcPts val="0"/>
              </a:spcBef>
              <a:spcAft>
                <a:spcPts val="0"/>
              </a:spcAft>
              <a:buClr>
                <a:srgbClr val="FFFFFF"/>
              </a:buClr>
              <a:buSzPts val="1100"/>
              <a:buNone/>
              <a:defRPr sz="1400">
                <a:solidFill>
                  <a:srgbClr val="FFFFFF"/>
                </a:solidFill>
              </a:defRPr>
            </a:lvl5pPr>
            <a:lvl6pPr lvl="5" algn="ctr">
              <a:lnSpc>
                <a:spcPct val="100000"/>
              </a:lnSpc>
              <a:spcBef>
                <a:spcPts val="0"/>
              </a:spcBef>
              <a:spcAft>
                <a:spcPts val="0"/>
              </a:spcAft>
              <a:buClr>
                <a:srgbClr val="FFFFFF"/>
              </a:buClr>
              <a:buSzPts val="1100"/>
              <a:buNone/>
              <a:defRPr sz="1400">
                <a:solidFill>
                  <a:srgbClr val="FFFFFF"/>
                </a:solidFill>
              </a:defRPr>
            </a:lvl6pPr>
            <a:lvl7pPr lvl="6" algn="ctr">
              <a:lnSpc>
                <a:spcPct val="100000"/>
              </a:lnSpc>
              <a:spcBef>
                <a:spcPts val="0"/>
              </a:spcBef>
              <a:spcAft>
                <a:spcPts val="0"/>
              </a:spcAft>
              <a:buClr>
                <a:srgbClr val="FFFFFF"/>
              </a:buClr>
              <a:buSzPts val="1100"/>
              <a:buNone/>
              <a:defRPr sz="1400">
                <a:solidFill>
                  <a:srgbClr val="FFFFFF"/>
                </a:solidFill>
              </a:defRPr>
            </a:lvl7pPr>
            <a:lvl8pPr lvl="7" algn="ctr">
              <a:lnSpc>
                <a:spcPct val="100000"/>
              </a:lnSpc>
              <a:spcBef>
                <a:spcPts val="0"/>
              </a:spcBef>
              <a:spcAft>
                <a:spcPts val="0"/>
              </a:spcAft>
              <a:buClr>
                <a:srgbClr val="FFFFFF"/>
              </a:buClr>
              <a:buSzPts val="1100"/>
              <a:buNone/>
              <a:defRPr sz="1400">
                <a:solidFill>
                  <a:srgbClr val="FFFFFF"/>
                </a:solidFill>
              </a:defRPr>
            </a:lvl8pPr>
            <a:lvl9pPr lvl="8" algn="ctr">
              <a:lnSpc>
                <a:spcPct val="100000"/>
              </a:lnSpc>
              <a:spcBef>
                <a:spcPts val="0"/>
              </a:spcBef>
              <a:spcAft>
                <a:spcPts val="0"/>
              </a:spcAft>
              <a:buClr>
                <a:srgbClr val="FFFFFF"/>
              </a:buClr>
              <a:buSzPts val="1100"/>
              <a:buNone/>
              <a:defRPr sz="1400">
                <a:solidFill>
                  <a:srgbClr val="FFFFFF"/>
                </a:solidFill>
              </a:defRPr>
            </a:lvl9pPr>
          </a:lstStyle>
          <a:p/>
        </p:txBody>
      </p:sp>
      <p:sp>
        <p:nvSpPr>
          <p:cNvPr id="277" name="Google Shape;277;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_5">
    <p:bg>
      <p:bgPr>
        <a:solidFill>
          <a:srgbClr val="FFFFFF"/>
        </a:solidFill>
      </p:bgPr>
    </p:bg>
    <p:spTree>
      <p:nvGrpSpPr>
        <p:cNvPr id="278" name="Shape 278"/>
        <p:cNvGrpSpPr/>
        <p:nvPr/>
      </p:nvGrpSpPr>
      <p:grpSpPr>
        <a:xfrm>
          <a:off x="0" y="0"/>
          <a:ext cx="0" cy="0"/>
          <a:chOff x="0" y="0"/>
          <a:chExt cx="0" cy="0"/>
        </a:xfrm>
      </p:grpSpPr>
      <p:sp>
        <p:nvSpPr>
          <p:cNvPr id="279" name="Google Shape;279;p1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 name="Google Shape;280;p14"/>
          <p:cNvGrpSpPr/>
          <p:nvPr/>
        </p:nvGrpSpPr>
        <p:grpSpPr>
          <a:xfrm>
            <a:off x="4870649" y="2121826"/>
            <a:ext cx="3764843" cy="64502"/>
            <a:chOff x="595675" y="2820050"/>
            <a:chExt cx="7952774" cy="64502"/>
          </a:xfrm>
        </p:grpSpPr>
        <p:sp>
          <p:nvSpPr>
            <p:cNvPr id="281" name="Google Shape;281;p14"/>
            <p:cNvSpPr/>
            <p:nvPr/>
          </p:nvSpPr>
          <p:spPr>
            <a:xfrm>
              <a:off x="2186208" y="2820050"/>
              <a:ext cx="1620000" cy="64500"/>
            </a:xfrm>
            <a:prstGeom prst="rect">
              <a:avLst/>
            </a:prstGeom>
            <a:solidFill>
              <a:srgbClr val="D6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4"/>
            <p:cNvSpPr/>
            <p:nvPr/>
          </p:nvSpPr>
          <p:spPr>
            <a:xfrm>
              <a:off x="3776784" y="2820050"/>
              <a:ext cx="1620000" cy="64500"/>
            </a:xfrm>
            <a:prstGeom prst="rect">
              <a:avLst/>
            </a:prstGeom>
            <a:solidFill>
              <a:srgbClr val="F77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4"/>
            <p:cNvSpPr/>
            <p:nvPr/>
          </p:nvSpPr>
          <p:spPr>
            <a:xfrm>
              <a:off x="5373056" y="2820052"/>
              <a:ext cx="1596300" cy="64500"/>
            </a:xfrm>
            <a:prstGeom prst="rect">
              <a:avLst/>
            </a:prstGeom>
            <a:solidFill>
              <a:srgbClr val="FCBF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4"/>
            <p:cNvSpPr/>
            <p:nvPr/>
          </p:nvSpPr>
          <p:spPr>
            <a:xfrm>
              <a:off x="595675" y="2820050"/>
              <a:ext cx="1590600" cy="64500"/>
            </a:xfrm>
            <a:prstGeom prst="rect">
              <a:avLst/>
            </a:prstGeom>
            <a:solidFill>
              <a:srgbClr val="0030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4"/>
            <p:cNvSpPr/>
            <p:nvPr/>
          </p:nvSpPr>
          <p:spPr>
            <a:xfrm>
              <a:off x="6957849" y="2820050"/>
              <a:ext cx="1590600" cy="64500"/>
            </a:xfrm>
            <a:prstGeom prst="rect">
              <a:avLst/>
            </a:prstGeom>
            <a:solidFill>
              <a:srgbClr val="EAE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 name="Google Shape;286;p14"/>
          <p:cNvSpPr txBox="1"/>
          <p:nvPr>
            <p:ph type="title"/>
          </p:nvPr>
        </p:nvSpPr>
        <p:spPr>
          <a:xfrm>
            <a:off x="4771875" y="545025"/>
            <a:ext cx="3880800" cy="14382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None/>
              <a:defRPr sz="2400">
                <a:solidFill>
                  <a:srgbClr val="434343"/>
                </a:solidFill>
              </a:defRPr>
            </a:lvl1pPr>
            <a:lvl2pPr lvl="1" algn="l">
              <a:lnSpc>
                <a:spcPct val="100000"/>
              </a:lnSpc>
              <a:spcBef>
                <a:spcPts val="0"/>
              </a:spcBef>
              <a:spcAft>
                <a:spcPts val="0"/>
              </a:spcAft>
              <a:buNone/>
              <a:defRPr sz="2400">
                <a:solidFill>
                  <a:srgbClr val="434343"/>
                </a:solidFill>
              </a:defRPr>
            </a:lvl2pPr>
            <a:lvl3pPr lvl="2" algn="l">
              <a:lnSpc>
                <a:spcPct val="100000"/>
              </a:lnSpc>
              <a:spcBef>
                <a:spcPts val="0"/>
              </a:spcBef>
              <a:spcAft>
                <a:spcPts val="0"/>
              </a:spcAft>
              <a:buNone/>
              <a:defRPr sz="2400">
                <a:solidFill>
                  <a:srgbClr val="434343"/>
                </a:solidFill>
              </a:defRPr>
            </a:lvl3pPr>
            <a:lvl4pPr lvl="3" algn="l">
              <a:lnSpc>
                <a:spcPct val="100000"/>
              </a:lnSpc>
              <a:spcBef>
                <a:spcPts val="0"/>
              </a:spcBef>
              <a:spcAft>
                <a:spcPts val="0"/>
              </a:spcAft>
              <a:buNone/>
              <a:defRPr sz="2400">
                <a:solidFill>
                  <a:srgbClr val="434343"/>
                </a:solidFill>
              </a:defRPr>
            </a:lvl4pPr>
            <a:lvl5pPr lvl="4" algn="l">
              <a:lnSpc>
                <a:spcPct val="100000"/>
              </a:lnSpc>
              <a:spcBef>
                <a:spcPts val="0"/>
              </a:spcBef>
              <a:spcAft>
                <a:spcPts val="0"/>
              </a:spcAft>
              <a:buNone/>
              <a:defRPr sz="2400">
                <a:solidFill>
                  <a:srgbClr val="434343"/>
                </a:solidFill>
              </a:defRPr>
            </a:lvl5pPr>
            <a:lvl6pPr lvl="5" algn="l">
              <a:lnSpc>
                <a:spcPct val="100000"/>
              </a:lnSpc>
              <a:spcBef>
                <a:spcPts val="0"/>
              </a:spcBef>
              <a:spcAft>
                <a:spcPts val="0"/>
              </a:spcAft>
              <a:buNone/>
              <a:defRPr sz="2400">
                <a:solidFill>
                  <a:srgbClr val="434343"/>
                </a:solidFill>
              </a:defRPr>
            </a:lvl6pPr>
            <a:lvl7pPr lvl="6" algn="l">
              <a:lnSpc>
                <a:spcPct val="100000"/>
              </a:lnSpc>
              <a:spcBef>
                <a:spcPts val="0"/>
              </a:spcBef>
              <a:spcAft>
                <a:spcPts val="0"/>
              </a:spcAft>
              <a:buNone/>
              <a:defRPr sz="2400">
                <a:solidFill>
                  <a:srgbClr val="434343"/>
                </a:solidFill>
              </a:defRPr>
            </a:lvl7pPr>
            <a:lvl8pPr lvl="7" algn="l">
              <a:lnSpc>
                <a:spcPct val="100000"/>
              </a:lnSpc>
              <a:spcBef>
                <a:spcPts val="0"/>
              </a:spcBef>
              <a:spcAft>
                <a:spcPts val="0"/>
              </a:spcAft>
              <a:buNone/>
              <a:defRPr sz="2400">
                <a:solidFill>
                  <a:srgbClr val="434343"/>
                </a:solidFill>
              </a:defRPr>
            </a:lvl8pPr>
            <a:lvl9pPr lvl="8" algn="l">
              <a:lnSpc>
                <a:spcPct val="100000"/>
              </a:lnSpc>
              <a:spcBef>
                <a:spcPts val="0"/>
              </a:spcBef>
              <a:spcAft>
                <a:spcPts val="0"/>
              </a:spcAft>
              <a:buNone/>
              <a:defRPr sz="2400">
                <a:solidFill>
                  <a:srgbClr val="434343"/>
                </a:solidFill>
              </a:defRPr>
            </a:lvl9pPr>
          </a:lstStyle>
          <a:p/>
        </p:txBody>
      </p:sp>
      <p:sp>
        <p:nvSpPr>
          <p:cNvPr id="287" name="Google Shape;287;p14"/>
          <p:cNvSpPr txBox="1"/>
          <p:nvPr>
            <p:ph idx="1" type="body"/>
          </p:nvPr>
        </p:nvSpPr>
        <p:spPr>
          <a:xfrm>
            <a:off x="4771875" y="2324775"/>
            <a:ext cx="3880800" cy="2273700"/>
          </a:xfrm>
          <a:prstGeom prst="rect">
            <a:avLst/>
          </a:prstGeom>
          <a:noFill/>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rgbClr val="434343"/>
              </a:buClr>
              <a:buSzPts val="1400"/>
              <a:buChar char="●"/>
              <a:defRPr sz="1400">
                <a:solidFill>
                  <a:srgbClr val="434343"/>
                </a:solidFill>
              </a:defRPr>
            </a:lvl1pPr>
            <a:lvl2pPr indent="-304800" lvl="1" marL="914400" algn="l">
              <a:lnSpc>
                <a:spcPct val="115000"/>
              </a:lnSpc>
              <a:spcBef>
                <a:spcPts val="0"/>
              </a:spcBef>
              <a:spcAft>
                <a:spcPts val="0"/>
              </a:spcAft>
              <a:buClr>
                <a:srgbClr val="434343"/>
              </a:buClr>
              <a:buSzPts val="1200"/>
              <a:buChar char="○"/>
              <a:defRPr sz="1200">
                <a:solidFill>
                  <a:srgbClr val="434343"/>
                </a:solidFill>
              </a:defRPr>
            </a:lvl2pPr>
            <a:lvl3pPr indent="-304800" lvl="2" marL="1371600" algn="l">
              <a:lnSpc>
                <a:spcPct val="115000"/>
              </a:lnSpc>
              <a:spcBef>
                <a:spcPts val="0"/>
              </a:spcBef>
              <a:spcAft>
                <a:spcPts val="0"/>
              </a:spcAft>
              <a:buClr>
                <a:srgbClr val="434343"/>
              </a:buClr>
              <a:buSzPts val="1200"/>
              <a:buChar char="■"/>
              <a:defRPr sz="1200">
                <a:solidFill>
                  <a:srgbClr val="434343"/>
                </a:solidFill>
              </a:defRPr>
            </a:lvl3pPr>
            <a:lvl4pPr indent="-304800" lvl="3" marL="1828800" algn="l">
              <a:lnSpc>
                <a:spcPct val="115000"/>
              </a:lnSpc>
              <a:spcBef>
                <a:spcPts val="0"/>
              </a:spcBef>
              <a:spcAft>
                <a:spcPts val="0"/>
              </a:spcAft>
              <a:buClr>
                <a:srgbClr val="434343"/>
              </a:buClr>
              <a:buSzPts val="1200"/>
              <a:buChar char="●"/>
              <a:defRPr sz="1200">
                <a:solidFill>
                  <a:srgbClr val="434343"/>
                </a:solidFill>
              </a:defRPr>
            </a:lvl4pPr>
            <a:lvl5pPr indent="-304800" lvl="4" marL="2286000" algn="l">
              <a:lnSpc>
                <a:spcPct val="115000"/>
              </a:lnSpc>
              <a:spcBef>
                <a:spcPts val="0"/>
              </a:spcBef>
              <a:spcAft>
                <a:spcPts val="0"/>
              </a:spcAft>
              <a:buClr>
                <a:srgbClr val="434343"/>
              </a:buClr>
              <a:buSzPts val="1200"/>
              <a:buChar char="○"/>
              <a:defRPr sz="1200">
                <a:solidFill>
                  <a:srgbClr val="434343"/>
                </a:solidFill>
              </a:defRPr>
            </a:lvl5pPr>
            <a:lvl6pPr indent="-304800" lvl="5" marL="2743200" algn="l">
              <a:lnSpc>
                <a:spcPct val="115000"/>
              </a:lnSpc>
              <a:spcBef>
                <a:spcPts val="0"/>
              </a:spcBef>
              <a:spcAft>
                <a:spcPts val="0"/>
              </a:spcAft>
              <a:buClr>
                <a:srgbClr val="434343"/>
              </a:buClr>
              <a:buSzPts val="1200"/>
              <a:buChar char="■"/>
              <a:defRPr sz="1200">
                <a:solidFill>
                  <a:srgbClr val="434343"/>
                </a:solidFill>
              </a:defRPr>
            </a:lvl6pPr>
            <a:lvl7pPr indent="-304800" lvl="6" marL="3200400" algn="l">
              <a:lnSpc>
                <a:spcPct val="115000"/>
              </a:lnSpc>
              <a:spcBef>
                <a:spcPts val="0"/>
              </a:spcBef>
              <a:spcAft>
                <a:spcPts val="0"/>
              </a:spcAft>
              <a:buClr>
                <a:srgbClr val="434343"/>
              </a:buClr>
              <a:buSzPts val="1200"/>
              <a:buChar char="●"/>
              <a:defRPr sz="1200">
                <a:solidFill>
                  <a:srgbClr val="434343"/>
                </a:solidFill>
              </a:defRPr>
            </a:lvl7pPr>
            <a:lvl8pPr indent="-304800" lvl="7" marL="3657600" algn="l">
              <a:lnSpc>
                <a:spcPct val="115000"/>
              </a:lnSpc>
              <a:spcBef>
                <a:spcPts val="0"/>
              </a:spcBef>
              <a:spcAft>
                <a:spcPts val="0"/>
              </a:spcAft>
              <a:buClr>
                <a:srgbClr val="434343"/>
              </a:buClr>
              <a:buSzPts val="1200"/>
              <a:buChar char="○"/>
              <a:defRPr sz="1200">
                <a:solidFill>
                  <a:srgbClr val="434343"/>
                </a:solidFill>
              </a:defRPr>
            </a:lvl8pPr>
            <a:lvl9pPr indent="-304800" lvl="8" marL="4114800" algn="l">
              <a:lnSpc>
                <a:spcPct val="115000"/>
              </a:lnSpc>
              <a:spcBef>
                <a:spcPts val="0"/>
              </a:spcBef>
              <a:spcAft>
                <a:spcPts val="0"/>
              </a:spcAft>
              <a:buClr>
                <a:srgbClr val="434343"/>
              </a:buClr>
              <a:buSzPts val="1200"/>
              <a:buChar char="■"/>
              <a:defRPr sz="1200">
                <a:solidFill>
                  <a:srgbClr val="434343"/>
                </a:solidFill>
              </a:defRPr>
            </a:lvl9pPr>
          </a:lstStyle>
          <a:p/>
        </p:txBody>
      </p:sp>
      <p:sp>
        <p:nvSpPr>
          <p:cNvPr id="288" name="Google Shape;288;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AUTOLAYOUT_6">
    <p:bg>
      <p:bgPr>
        <a:solidFill>
          <a:srgbClr val="FFFFFF"/>
        </a:solidFill>
      </p:bgPr>
    </p:bg>
    <p:spTree>
      <p:nvGrpSpPr>
        <p:cNvPr id="289" name="Shape 289"/>
        <p:cNvGrpSpPr/>
        <p:nvPr/>
      </p:nvGrpSpPr>
      <p:grpSpPr>
        <a:xfrm>
          <a:off x="0" y="0"/>
          <a:ext cx="0" cy="0"/>
          <a:chOff x="0" y="0"/>
          <a:chExt cx="0" cy="0"/>
        </a:xfrm>
      </p:grpSpPr>
      <p:sp>
        <p:nvSpPr>
          <p:cNvPr id="290" name="Google Shape;290;p15"/>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5"/>
          <p:cNvSpPr/>
          <p:nvPr/>
        </p:nvSpPr>
        <p:spPr>
          <a:xfrm>
            <a:off x="3389100" y="0"/>
            <a:ext cx="57549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293" name="Google Shape;293;p15"/>
          <p:cNvSpPr txBox="1"/>
          <p:nvPr>
            <p:ph type="title"/>
          </p:nvPr>
        </p:nvSpPr>
        <p:spPr>
          <a:xfrm>
            <a:off x="321825" y="694100"/>
            <a:ext cx="2651400" cy="17817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None/>
              <a:defRPr b="1" sz="2600">
                <a:solidFill>
                  <a:schemeClr val="dk1"/>
                </a:solidFill>
              </a:defRPr>
            </a:lvl1pPr>
            <a:lvl2pPr lvl="1" algn="l">
              <a:lnSpc>
                <a:spcPct val="100000"/>
              </a:lnSpc>
              <a:spcBef>
                <a:spcPts val="0"/>
              </a:spcBef>
              <a:spcAft>
                <a:spcPts val="0"/>
              </a:spcAft>
              <a:buNone/>
              <a:defRPr b="1" sz="2600">
                <a:solidFill>
                  <a:schemeClr val="dk1"/>
                </a:solidFill>
              </a:defRPr>
            </a:lvl2pPr>
            <a:lvl3pPr lvl="2" algn="l">
              <a:lnSpc>
                <a:spcPct val="100000"/>
              </a:lnSpc>
              <a:spcBef>
                <a:spcPts val="0"/>
              </a:spcBef>
              <a:spcAft>
                <a:spcPts val="0"/>
              </a:spcAft>
              <a:buNone/>
              <a:defRPr b="1" sz="2600">
                <a:solidFill>
                  <a:schemeClr val="dk1"/>
                </a:solidFill>
              </a:defRPr>
            </a:lvl3pPr>
            <a:lvl4pPr lvl="3" algn="l">
              <a:lnSpc>
                <a:spcPct val="100000"/>
              </a:lnSpc>
              <a:spcBef>
                <a:spcPts val="0"/>
              </a:spcBef>
              <a:spcAft>
                <a:spcPts val="0"/>
              </a:spcAft>
              <a:buNone/>
              <a:defRPr b="1" sz="2600">
                <a:solidFill>
                  <a:schemeClr val="dk1"/>
                </a:solidFill>
              </a:defRPr>
            </a:lvl4pPr>
            <a:lvl5pPr lvl="4" algn="l">
              <a:lnSpc>
                <a:spcPct val="100000"/>
              </a:lnSpc>
              <a:spcBef>
                <a:spcPts val="0"/>
              </a:spcBef>
              <a:spcAft>
                <a:spcPts val="0"/>
              </a:spcAft>
              <a:buNone/>
              <a:defRPr b="1" sz="2600">
                <a:solidFill>
                  <a:schemeClr val="dk1"/>
                </a:solidFill>
              </a:defRPr>
            </a:lvl5pPr>
            <a:lvl6pPr lvl="5" algn="l">
              <a:lnSpc>
                <a:spcPct val="100000"/>
              </a:lnSpc>
              <a:spcBef>
                <a:spcPts val="0"/>
              </a:spcBef>
              <a:spcAft>
                <a:spcPts val="0"/>
              </a:spcAft>
              <a:buNone/>
              <a:defRPr b="1" sz="2600">
                <a:solidFill>
                  <a:schemeClr val="dk1"/>
                </a:solidFill>
              </a:defRPr>
            </a:lvl6pPr>
            <a:lvl7pPr lvl="6" algn="l">
              <a:lnSpc>
                <a:spcPct val="100000"/>
              </a:lnSpc>
              <a:spcBef>
                <a:spcPts val="0"/>
              </a:spcBef>
              <a:spcAft>
                <a:spcPts val="0"/>
              </a:spcAft>
              <a:buNone/>
              <a:defRPr b="1" sz="2600">
                <a:solidFill>
                  <a:schemeClr val="dk1"/>
                </a:solidFill>
              </a:defRPr>
            </a:lvl7pPr>
            <a:lvl8pPr lvl="7" algn="l">
              <a:lnSpc>
                <a:spcPct val="100000"/>
              </a:lnSpc>
              <a:spcBef>
                <a:spcPts val="0"/>
              </a:spcBef>
              <a:spcAft>
                <a:spcPts val="0"/>
              </a:spcAft>
              <a:buNone/>
              <a:defRPr b="1" sz="2600">
                <a:solidFill>
                  <a:schemeClr val="dk1"/>
                </a:solidFill>
              </a:defRPr>
            </a:lvl8pPr>
            <a:lvl9pPr lvl="8" algn="l">
              <a:lnSpc>
                <a:spcPct val="100000"/>
              </a:lnSpc>
              <a:spcBef>
                <a:spcPts val="0"/>
              </a:spcBef>
              <a:spcAft>
                <a:spcPts val="0"/>
              </a:spcAft>
              <a:buNone/>
              <a:defRPr b="1" sz="2600">
                <a:solidFill>
                  <a:schemeClr val="dk1"/>
                </a:solidFill>
              </a:defRPr>
            </a:lvl9pPr>
          </a:lstStyle>
          <a:p/>
        </p:txBody>
      </p:sp>
      <p:cxnSp>
        <p:nvCxnSpPr>
          <p:cNvPr id="294" name="Google Shape;294;p15"/>
          <p:cNvCxnSpPr/>
          <p:nvPr/>
        </p:nvCxnSpPr>
        <p:spPr>
          <a:xfrm>
            <a:off x="372950" y="511683"/>
            <a:ext cx="642300" cy="0"/>
          </a:xfrm>
          <a:prstGeom prst="straightConnector1">
            <a:avLst/>
          </a:prstGeom>
          <a:noFill/>
          <a:ln cap="flat" cmpd="sng" w="76200">
            <a:solidFill>
              <a:schemeClr val="accent5"/>
            </a:solidFill>
            <a:prstDash val="solid"/>
            <a:round/>
            <a:headEnd len="sm" w="sm" type="none"/>
            <a:tailEnd len="sm" w="sm" type="none"/>
          </a:ln>
        </p:spPr>
      </p:cxnSp>
      <p:sp>
        <p:nvSpPr>
          <p:cNvPr id="295" name="Google Shape;295;p15"/>
          <p:cNvSpPr txBox="1"/>
          <p:nvPr>
            <p:ph idx="1" type="body"/>
          </p:nvPr>
        </p:nvSpPr>
        <p:spPr>
          <a:xfrm>
            <a:off x="321825" y="2506879"/>
            <a:ext cx="2651400" cy="1937100"/>
          </a:xfrm>
          <a:prstGeom prst="rect">
            <a:avLst/>
          </a:prstGeom>
          <a:noFill/>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chemeClr val="dk1"/>
              </a:buClr>
              <a:buSzPts val="1400"/>
              <a:buChar char="●"/>
              <a:defRPr sz="1400">
                <a:solidFill>
                  <a:schemeClr val="dk1"/>
                </a:solidFill>
              </a:defRPr>
            </a:lvl1pPr>
            <a:lvl2pPr indent="-304800" lvl="1" marL="914400" algn="l">
              <a:lnSpc>
                <a:spcPct val="115000"/>
              </a:lnSpc>
              <a:spcBef>
                <a:spcPts val="0"/>
              </a:spcBef>
              <a:spcAft>
                <a:spcPts val="0"/>
              </a:spcAft>
              <a:buClr>
                <a:schemeClr val="dk1"/>
              </a:buClr>
              <a:buSzPts val="1200"/>
              <a:buChar char="○"/>
              <a:defRPr sz="1200">
                <a:solidFill>
                  <a:schemeClr val="dk1"/>
                </a:solidFill>
              </a:defRPr>
            </a:lvl2pPr>
            <a:lvl3pPr indent="-304800" lvl="2" marL="1371600" algn="l">
              <a:lnSpc>
                <a:spcPct val="115000"/>
              </a:lnSpc>
              <a:spcBef>
                <a:spcPts val="0"/>
              </a:spcBef>
              <a:spcAft>
                <a:spcPts val="0"/>
              </a:spcAft>
              <a:buClr>
                <a:schemeClr val="dk1"/>
              </a:buClr>
              <a:buSzPts val="1200"/>
              <a:buChar char="■"/>
              <a:defRPr sz="1200">
                <a:solidFill>
                  <a:schemeClr val="dk1"/>
                </a:solidFill>
              </a:defRPr>
            </a:lvl3pPr>
            <a:lvl4pPr indent="-304800" lvl="3" marL="1828800" algn="l">
              <a:lnSpc>
                <a:spcPct val="115000"/>
              </a:lnSpc>
              <a:spcBef>
                <a:spcPts val="0"/>
              </a:spcBef>
              <a:spcAft>
                <a:spcPts val="0"/>
              </a:spcAft>
              <a:buClr>
                <a:schemeClr val="dk1"/>
              </a:buClr>
              <a:buSzPts val="1200"/>
              <a:buChar char="●"/>
              <a:defRPr sz="1200">
                <a:solidFill>
                  <a:schemeClr val="dk1"/>
                </a:solidFill>
              </a:defRPr>
            </a:lvl4pPr>
            <a:lvl5pPr indent="-304800" lvl="4" marL="2286000" algn="l">
              <a:lnSpc>
                <a:spcPct val="115000"/>
              </a:lnSpc>
              <a:spcBef>
                <a:spcPts val="0"/>
              </a:spcBef>
              <a:spcAft>
                <a:spcPts val="0"/>
              </a:spcAft>
              <a:buClr>
                <a:schemeClr val="dk1"/>
              </a:buClr>
              <a:buSzPts val="1200"/>
              <a:buChar char="○"/>
              <a:defRPr sz="1200">
                <a:solidFill>
                  <a:schemeClr val="dk1"/>
                </a:solidFill>
              </a:defRPr>
            </a:lvl5pPr>
            <a:lvl6pPr indent="-304800" lvl="5" marL="2743200" algn="l">
              <a:lnSpc>
                <a:spcPct val="115000"/>
              </a:lnSpc>
              <a:spcBef>
                <a:spcPts val="0"/>
              </a:spcBef>
              <a:spcAft>
                <a:spcPts val="0"/>
              </a:spcAft>
              <a:buClr>
                <a:schemeClr val="dk1"/>
              </a:buClr>
              <a:buSzPts val="1200"/>
              <a:buChar char="■"/>
              <a:defRPr sz="1200">
                <a:solidFill>
                  <a:schemeClr val="dk1"/>
                </a:solidFill>
              </a:defRPr>
            </a:lvl6pPr>
            <a:lvl7pPr indent="-304800" lvl="6" marL="3200400" algn="l">
              <a:lnSpc>
                <a:spcPct val="115000"/>
              </a:lnSpc>
              <a:spcBef>
                <a:spcPts val="0"/>
              </a:spcBef>
              <a:spcAft>
                <a:spcPts val="0"/>
              </a:spcAft>
              <a:buClr>
                <a:schemeClr val="dk1"/>
              </a:buClr>
              <a:buSzPts val="1200"/>
              <a:buChar char="●"/>
              <a:defRPr sz="1200">
                <a:solidFill>
                  <a:schemeClr val="dk1"/>
                </a:solidFill>
              </a:defRPr>
            </a:lvl7pPr>
            <a:lvl8pPr indent="-304800" lvl="7" marL="3657600" algn="l">
              <a:lnSpc>
                <a:spcPct val="115000"/>
              </a:lnSpc>
              <a:spcBef>
                <a:spcPts val="0"/>
              </a:spcBef>
              <a:spcAft>
                <a:spcPts val="0"/>
              </a:spcAft>
              <a:buClr>
                <a:schemeClr val="dk1"/>
              </a:buClr>
              <a:buSzPts val="1200"/>
              <a:buChar char="○"/>
              <a:defRPr sz="1200">
                <a:solidFill>
                  <a:schemeClr val="dk1"/>
                </a:solidFill>
              </a:defRPr>
            </a:lvl8pPr>
            <a:lvl9pPr indent="-304800" lvl="8" marL="4114800" algn="l">
              <a:lnSpc>
                <a:spcPct val="115000"/>
              </a:lnSpc>
              <a:spcBef>
                <a:spcPts val="0"/>
              </a:spcBef>
              <a:spcAft>
                <a:spcPts val="0"/>
              </a:spcAft>
              <a:buClr>
                <a:schemeClr val="dk1"/>
              </a:buClr>
              <a:buSzPts val="1200"/>
              <a:buChar char="■"/>
              <a:defRPr sz="1200">
                <a:solidFill>
                  <a:schemeClr val="dk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p:cSld name="AUTOLAYOUT_7">
    <p:bg>
      <p:bgPr>
        <a:solidFill>
          <a:srgbClr val="FFFFFF"/>
        </a:solidFill>
      </p:bgPr>
    </p:bg>
    <p:spTree>
      <p:nvGrpSpPr>
        <p:cNvPr id="296" name="Shape 296"/>
        <p:cNvGrpSpPr/>
        <p:nvPr/>
      </p:nvGrpSpPr>
      <p:grpSpPr>
        <a:xfrm>
          <a:off x="0" y="0"/>
          <a:ext cx="0" cy="0"/>
          <a:chOff x="0" y="0"/>
          <a:chExt cx="0" cy="0"/>
        </a:xfrm>
      </p:grpSpPr>
      <p:sp>
        <p:nvSpPr>
          <p:cNvPr id="297" name="Google Shape;297;p16"/>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16"/>
          <p:cNvGrpSpPr/>
          <p:nvPr/>
        </p:nvGrpSpPr>
        <p:grpSpPr>
          <a:xfrm>
            <a:off x="4870649" y="2121826"/>
            <a:ext cx="3764843" cy="64502"/>
            <a:chOff x="595675" y="2820050"/>
            <a:chExt cx="7952774" cy="64502"/>
          </a:xfrm>
        </p:grpSpPr>
        <p:sp>
          <p:nvSpPr>
            <p:cNvPr id="299" name="Google Shape;299;p16"/>
            <p:cNvSpPr/>
            <p:nvPr/>
          </p:nvSpPr>
          <p:spPr>
            <a:xfrm>
              <a:off x="2186208" y="2820050"/>
              <a:ext cx="1620000" cy="64500"/>
            </a:xfrm>
            <a:prstGeom prst="rect">
              <a:avLst/>
            </a:prstGeom>
            <a:solidFill>
              <a:srgbClr val="D6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6"/>
            <p:cNvSpPr/>
            <p:nvPr/>
          </p:nvSpPr>
          <p:spPr>
            <a:xfrm>
              <a:off x="3776784" y="2820050"/>
              <a:ext cx="1620000" cy="64500"/>
            </a:xfrm>
            <a:prstGeom prst="rect">
              <a:avLst/>
            </a:prstGeom>
            <a:solidFill>
              <a:srgbClr val="F77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6"/>
            <p:cNvSpPr/>
            <p:nvPr/>
          </p:nvSpPr>
          <p:spPr>
            <a:xfrm>
              <a:off x="5373056" y="2820052"/>
              <a:ext cx="1596300" cy="64500"/>
            </a:xfrm>
            <a:prstGeom prst="rect">
              <a:avLst/>
            </a:prstGeom>
            <a:solidFill>
              <a:srgbClr val="FCBF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6"/>
            <p:cNvSpPr/>
            <p:nvPr/>
          </p:nvSpPr>
          <p:spPr>
            <a:xfrm>
              <a:off x="595675" y="2820050"/>
              <a:ext cx="1590600" cy="64500"/>
            </a:xfrm>
            <a:prstGeom prst="rect">
              <a:avLst/>
            </a:prstGeom>
            <a:solidFill>
              <a:srgbClr val="0030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6"/>
            <p:cNvSpPr/>
            <p:nvPr/>
          </p:nvSpPr>
          <p:spPr>
            <a:xfrm>
              <a:off x="6957849" y="2820050"/>
              <a:ext cx="1590600" cy="64500"/>
            </a:xfrm>
            <a:prstGeom prst="rect">
              <a:avLst/>
            </a:prstGeom>
            <a:solidFill>
              <a:srgbClr val="EAE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 name="Google Shape;304;p16"/>
          <p:cNvSpPr txBox="1"/>
          <p:nvPr>
            <p:ph type="title"/>
          </p:nvPr>
        </p:nvSpPr>
        <p:spPr>
          <a:xfrm>
            <a:off x="4771875" y="545025"/>
            <a:ext cx="3880800" cy="14382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None/>
              <a:defRPr sz="2400">
                <a:solidFill>
                  <a:srgbClr val="434343"/>
                </a:solidFill>
              </a:defRPr>
            </a:lvl1pPr>
            <a:lvl2pPr lvl="1" algn="l">
              <a:lnSpc>
                <a:spcPct val="100000"/>
              </a:lnSpc>
              <a:spcBef>
                <a:spcPts val="0"/>
              </a:spcBef>
              <a:spcAft>
                <a:spcPts val="0"/>
              </a:spcAft>
              <a:buNone/>
              <a:defRPr sz="2400">
                <a:solidFill>
                  <a:srgbClr val="434343"/>
                </a:solidFill>
              </a:defRPr>
            </a:lvl2pPr>
            <a:lvl3pPr lvl="2" algn="l">
              <a:lnSpc>
                <a:spcPct val="100000"/>
              </a:lnSpc>
              <a:spcBef>
                <a:spcPts val="0"/>
              </a:spcBef>
              <a:spcAft>
                <a:spcPts val="0"/>
              </a:spcAft>
              <a:buNone/>
              <a:defRPr sz="2400">
                <a:solidFill>
                  <a:srgbClr val="434343"/>
                </a:solidFill>
              </a:defRPr>
            </a:lvl3pPr>
            <a:lvl4pPr lvl="3" algn="l">
              <a:lnSpc>
                <a:spcPct val="100000"/>
              </a:lnSpc>
              <a:spcBef>
                <a:spcPts val="0"/>
              </a:spcBef>
              <a:spcAft>
                <a:spcPts val="0"/>
              </a:spcAft>
              <a:buNone/>
              <a:defRPr sz="2400">
                <a:solidFill>
                  <a:srgbClr val="434343"/>
                </a:solidFill>
              </a:defRPr>
            </a:lvl4pPr>
            <a:lvl5pPr lvl="4" algn="l">
              <a:lnSpc>
                <a:spcPct val="100000"/>
              </a:lnSpc>
              <a:spcBef>
                <a:spcPts val="0"/>
              </a:spcBef>
              <a:spcAft>
                <a:spcPts val="0"/>
              </a:spcAft>
              <a:buNone/>
              <a:defRPr sz="2400">
                <a:solidFill>
                  <a:srgbClr val="434343"/>
                </a:solidFill>
              </a:defRPr>
            </a:lvl5pPr>
            <a:lvl6pPr lvl="5" algn="l">
              <a:lnSpc>
                <a:spcPct val="100000"/>
              </a:lnSpc>
              <a:spcBef>
                <a:spcPts val="0"/>
              </a:spcBef>
              <a:spcAft>
                <a:spcPts val="0"/>
              </a:spcAft>
              <a:buNone/>
              <a:defRPr sz="2400">
                <a:solidFill>
                  <a:srgbClr val="434343"/>
                </a:solidFill>
              </a:defRPr>
            </a:lvl6pPr>
            <a:lvl7pPr lvl="6" algn="l">
              <a:lnSpc>
                <a:spcPct val="100000"/>
              </a:lnSpc>
              <a:spcBef>
                <a:spcPts val="0"/>
              </a:spcBef>
              <a:spcAft>
                <a:spcPts val="0"/>
              </a:spcAft>
              <a:buNone/>
              <a:defRPr sz="2400">
                <a:solidFill>
                  <a:srgbClr val="434343"/>
                </a:solidFill>
              </a:defRPr>
            </a:lvl7pPr>
            <a:lvl8pPr lvl="7" algn="l">
              <a:lnSpc>
                <a:spcPct val="100000"/>
              </a:lnSpc>
              <a:spcBef>
                <a:spcPts val="0"/>
              </a:spcBef>
              <a:spcAft>
                <a:spcPts val="0"/>
              </a:spcAft>
              <a:buNone/>
              <a:defRPr sz="2400">
                <a:solidFill>
                  <a:srgbClr val="434343"/>
                </a:solidFill>
              </a:defRPr>
            </a:lvl8pPr>
            <a:lvl9pPr lvl="8" algn="l">
              <a:lnSpc>
                <a:spcPct val="100000"/>
              </a:lnSpc>
              <a:spcBef>
                <a:spcPts val="0"/>
              </a:spcBef>
              <a:spcAft>
                <a:spcPts val="0"/>
              </a:spcAft>
              <a:buNone/>
              <a:defRPr sz="2400">
                <a:solidFill>
                  <a:srgbClr val="434343"/>
                </a:solidFill>
              </a:defRPr>
            </a:lvl9pPr>
          </a:lstStyle>
          <a:p/>
        </p:txBody>
      </p:sp>
      <p:sp>
        <p:nvSpPr>
          <p:cNvPr id="305" name="Google Shape;305;p16"/>
          <p:cNvSpPr txBox="1"/>
          <p:nvPr>
            <p:ph idx="1" type="body"/>
          </p:nvPr>
        </p:nvSpPr>
        <p:spPr>
          <a:xfrm>
            <a:off x="4771875" y="2324775"/>
            <a:ext cx="3880800" cy="2273700"/>
          </a:xfrm>
          <a:prstGeom prst="rect">
            <a:avLst/>
          </a:prstGeom>
          <a:noFill/>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rgbClr val="434343"/>
              </a:buClr>
              <a:buSzPts val="1400"/>
              <a:buChar char="●"/>
              <a:defRPr sz="1400">
                <a:solidFill>
                  <a:srgbClr val="434343"/>
                </a:solidFill>
              </a:defRPr>
            </a:lvl1pPr>
            <a:lvl2pPr indent="-304800" lvl="1" marL="914400" algn="l">
              <a:lnSpc>
                <a:spcPct val="115000"/>
              </a:lnSpc>
              <a:spcBef>
                <a:spcPts val="0"/>
              </a:spcBef>
              <a:spcAft>
                <a:spcPts val="0"/>
              </a:spcAft>
              <a:buClr>
                <a:srgbClr val="434343"/>
              </a:buClr>
              <a:buSzPts val="1200"/>
              <a:buChar char="○"/>
              <a:defRPr sz="1200">
                <a:solidFill>
                  <a:srgbClr val="434343"/>
                </a:solidFill>
              </a:defRPr>
            </a:lvl2pPr>
            <a:lvl3pPr indent="-304800" lvl="2" marL="1371600" algn="l">
              <a:lnSpc>
                <a:spcPct val="115000"/>
              </a:lnSpc>
              <a:spcBef>
                <a:spcPts val="0"/>
              </a:spcBef>
              <a:spcAft>
                <a:spcPts val="0"/>
              </a:spcAft>
              <a:buClr>
                <a:srgbClr val="434343"/>
              </a:buClr>
              <a:buSzPts val="1200"/>
              <a:buChar char="■"/>
              <a:defRPr sz="1200">
                <a:solidFill>
                  <a:srgbClr val="434343"/>
                </a:solidFill>
              </a:defRPr>
            </a:lvl3pPr>
            <a:lvl4pPr indent="-304800" lvl="3" marL="1828800" algn="l">
              <a:lnSpc>
                <a:spcPct val="115000"/>
              </a:lnSpc>
              <a:spcBef>
                <a:spcPts val="0"/>
              </a:spcBef>
              <a:spcAft>
                <a:spcPts val="0"/>
              </a:spcAft>
              <a:buClr>
                <a:srgbClr val="434343"/>
              </a:buClr>
              <a:buSzPts val="1200"/>
              <a:buChar char="●"/>
              <a:defRPr sz="1200">
                <a:solidFill>
                  <a:srgbClr val="434343"/>
                </a:solidFill>
              </a:defRPr>
            </a:lvl4pPr>
            <a:lvl5pPr indent="-304800" lvl="4" marL="2286000" algn="l">
              <a:lnSpc>
                <a:spcPct val="115000"/>
              </a:lnSpc>
              <a:spcBef>
                <a:spcPts val="0"/>
              </a:spcBef>
              <a:spcAft>
                <a:spcPts val="0"/>
              </a:spcAft>
              <a:buClr>
                <a:srgbClr val="434343"/>
              </a:buClr>
              <a:buSzPts val="1200"/>
              <a:buChar char="○"/>
              <a:defRPr sz="1200">
                <a:solidFill>
                  <a:srgbClr val="434343"/>
                </a:solidFill>
              </a:defRPr>
            </a:lvl5pPr>
            <a:lvl6pPr indent="-304800" lvl="5" marL="2743200" algn="l">
              <a:lnSpc>
                <a:spcPct val="115000"/>
              </a:lnSpc>
              <a:spcBef>
                <a:spcPts val="0"/>
              </a:spcBef>
              <a:spcAft>
                <a:spcPts val="0"/>
              </a:spcAft>
              <a:buClr>
                <a:srgbClr val="434343"/>
              </a:buClr>
              <a:buSzPts val="1200"/>
              <a:buChar char="■"/>
              <a:defRPr sz="1200">
                <a:solidFill>
                  <a:srgbClr val="434343"/>
                </a:solidFill>
              </a:defRPr>
            </a:lvl6pPr>
            <a:lvl7pPr indent="-304800" lvl="6" marL="3200400" algn="l">
              <a:lnSpc>
                <a:spcPct val="115000"/>
              </a:lnSpc>
              <a:spcBef>
                <a:spcPts val="0"/>
              </a:spcBef>
              <a:spcAft>
                <a:spcPts val="0"/>
              </a:spcAft>
              <a:buClr>
                <a:srgbClr val="434343"/>
              </a:buClr>
              <a:buSzPts val="1200"/>
              <a:buChar char="●"/>
              <a:defRPr sz="1200">
                <a:solidFill>
                  <a:srgbClr val="434343"/>
                </a:solidFill>
              </a:defRPr>
            </a:lvl7pPr>
            <a:lvl8pPr indent="-304800" lvl="7" marL="3657600" algn="l">
              <a:lnSpc>
                <a:spcPct val="115000"/>
              </a:lnSpc>
              <a:spcBef>
                <a:spcPts val="0"/>
              </a:spcBef>
              <a:spcAft>
                <a:spcPts val="0"/>
              </a:spcAft>
              <a:buClr>
                <a:srgbClr val="434343"/>
              </a:buClr>
              <a:buSzPts val="1200"/>
              <a:buChar char="○"/>
              <a:defRPr sz="1200">
                <a:solidFill>
                  <a:srgbClr val="434343"/>
                </a:solidFill>
              </a:defRPr>
            </a:lvl8pPr>
            <a:lvl9pPr indent="-304800" lvl="8" marL="4114800" algn="l">
              <a:lnSpc>
                <a:spcPct val="115000"/>
              </a:lnSpc>
              <a:spcBef>
                <a:spcPts val="0"/>
              </a:spcBef>
              <a:spcAft>
                <a:spcPts val="0"/>
              </a:spcAft>
              <a:buClr>
                <a:srgbClr val="434343"/>
              </a:buClr>
              <a:buSzPts val="1200"/>
              <a:buChar char="■"/>
              <a:defRPr sz="1200">
                <a:solidFill>
                  <a:srgbClr val="434343"/>
                </a:solidFill>
              </a:defRPr>
            </a:lvl9pPr>
          </a:lstStyle>
          <a:p/>
        </p:txBody>
      </p:sp>
      <p:sp>
        <p:nvSpPr>
          <p:cNvPr id="306" name="Google Shape;306;p1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AUTOLAYOUT_8">
    <p:bg>
      <p:bgPr>
        <a:solidFill>
          <a:srgbClr val="FFFFFF"/>
        </a:solidFill>
      </p:bgPr>
    </p:bg>
    <p:spTree>
      <p:nvGrpSpPr>
        <p:cNvPr id="307" name="Shape 307"/>
        <p:cNvGrpSpPr/>
        <p:nvPr/>
      </p:nvGrpSpPr>
      <p:grpSpPr>
        <a:xfrm>
          <a:off x="0" y="0"/>
          <a:ext cx="0" cy="0"/>
          <a:chOff x="0" y="0"/>
          <a:chExt cx="0" cy="0"/>
        </a:xfrm>
      </p:grpSpPr>
      <p:sp>
        <p:nvSpPr>
          <p:cNvPr id="308" name="Google Shape;308;p17"/>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7"/>
          <p:cNvSpPr/>
          <p:nvPr/>
        </p:nvSpPr>
        <p:spPr>
          <a:xfrm>
            <a:off x="4574400" y="0"/>
            <a:ext cx="4569600" cy="51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7"/>
          <p:cNvSpPr/>
          <p:nvPr/>
        </p:nvSpPr>
        <p:spPr>
          <a:xfrm>
            <a:off x="4844700" y="1040701"/>
            <a:ext cx="4031700" cy="3062100"/>
          </a:xfrm>
          <a:prstGeom prst="rect">
            <a:avLst/>
          </a:prstGeom>
          <a:solidFill>
            <a:srgbClr val="0F9D58"/>
          </a:solidFill>
          <a:ln cap="flat" cmpd="sng" w="9525">
            <a:solidFill>
              <a:srgbClr val="BDBDBD"/>
            </a:solidFill>
            <a:prstDash val="solid"/>
            <a:miter lim="8000"/>
            <a:headEnd len="sm" w="sm" type="none"/>
            <a:tailEnd len="sm" w="sm" type="none"/>
          </a:ln>
          <a:effectLst>
            <a:outerShdw blurRad="50800" rotWithShape="0" algn="t" dir="5400000" dist="38100">
              <a:srgbClr val="000000">
                <a:alpha val="29800"/>
              </a:srgb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p17"/>
          <p:cNvSpPr txBox="1"/>
          <p:nvPr>
            <p:ph type="title"/>
          </p:nvPr>
        </p:nvSpPr>
        <p:spPr>
          <a:xfrm>
            <a:off x="291875" y="406900"/>
            <a:ext cx="3978000" cy="13887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Clr>
                <a:schemeClr val="dk1"/>
              </a:buClr>
              <a:buSzPts val="3000"/>
              <a:buNone/>
              <a:defRPr b="1" sz="3000">
                <a:solidFill>
                  <a:srgbClr val="0F9D58"/>
                </a:solidFill>
              </a:defRPr>
            </a:lvl1pPr>
            <a:lvl2pPr lvl="1" algn="l">
              <a:lnSpc>
                <a:spcPct val="100000"/>
              </a:lnSpc>
              <a:spcBef>
                <a:spcPts val="0"/>
              </a:spcBef>
              <a:spcAft>
                <a:spcPts val="0"/>
              </a:spcAft>
              <a:buClr>
                <a:schemeClr val="dk1"/>
              </a:buClr>
              <a:buSzPts val="3000"/>
              <a:buNone/>
              <a:defRPr b="1" sz="3000">
                <a:solidFill>
                  <a:srgbClr val="0F9D58"/>
                </a:solidFill>
              </a:defRPr>
            </a:lvl2pPr>
            <a:lvl3pPr lvl="2" algn="l">
              <a:lnSpc>
                <a:spcPct val="100000"/>
              </a:lnSpc>
              <a:spcBef>
                <a:spcPts val="0"/>
              </a:spcBef>
              <a:spcAft>
                <a:spcPts val="0"/>
              </a:spcAft>
              <a:buClr>
                <a:schemeClr val="dk1"/>
              </a:buClr>
              <a:buSzPts val="3000"/>
              <a:buNone/>
              <a:defRPr b="1" sz="3000">
                <a:solidFill>
                  <a:srgbClr val="0F9D58"/>
                </a:solidFill>
              </a:defRPr>
            </a:lvl3pPr>
            <a:lvl4pPr lvl="3" algn="l">
              <a:lnSpc>
                <a:spcPct val="100000"/>
              </a:lnSpc>
              <a:spcBef>
                <a:spcPts val="0"/>
              </a:spcBef>
              <a:spcAft>
                <a:spcPts val="0"/>
              </a:spcAft>
              <a:buClr>
                <a:schemeClr val="dk1"/>
              </a:buClr>
              <a:buSzPts val="3000"/>
              <a:buNone/>
              <a:defRPr b="1" sz="3000">
                <a:solidFill>
                  <a:srgbClr val="0F9D58"/>
                </a:solidFill>
              </a:defRPr>
            </a:lvl4pPr>
            <a:lvl5pPr lvl="4" algn="l">
              <a:lnSpc>
                <a:spcPct val="100000"/>
              </a:lnSpc>
              <a:spcBef>
                <a:spcPts val="0"/>
              </a:spcBef>
              <a:spcAft>
                <a:spcPts val="0"/>
              </a:spcAft>
              <a:buClr>
                <a:schemeClr val="dk1"/>
              </a:buClr>
              <a:buSzPts val="3000"/>
              <a:buNone/>
              <a:defRPr b="1" sz="3000">
                <a:solidFill>
                  <a:srgbClr val="0F9D58"/>
                </a:solidFill>
              </a:defRPr>
            </a:lvl5pPr>
            <a:lvl6pPr lvl="5" algn="l">
              <a:lnSpc>
                <a:spcPct val="100000"/>
              </a:lnSpc>
              <a:spcBef>
                <a:spcPts val="0"/>
              </a:spcBef>
              <a:spcAft>
                <a:spcPts val="0"/>
              </a:spcAft>
              <a:buClr>
                <a:schemeClr val="dk1"/>
              </a:buClr>
              <a:buSzPts val="3000"/>
              <a:buNone/>
              <a:defRPr b="1" sz="3000">
                <a:solidFill>
                  <a:srgbClr val="0F9D58"/>
                </a:solidFill>
              </a:defRPr>
            </a:lvl6pPr>
            <a:lvl7pPr lvl="6" algn="l">
              <a:lnSpc>
                <a:spcPct val="100000"/>
              </a:lnSpc>
              <a:spcBef>
                <a:spcPts val="0"/>
              </a:spcBef>
              <a:spcAft>
                <a:spcPts val="0"/>
              </a:spcAft>
              <a:buClr>
                <a:schemeClr val="dk1"/>
              </a:buClr>
              <a:buSzPts val="3000"/>
              <a:buNone/>
              <a:defRPr b="1" sz="3000">
                <a:solidFill>
                  <a:srgbClr val="0F9D58"/>
                </a:solidFill>
              </a:defRPr>
            </a:lvl7pPr>
            <a:lvl8pPr lvl="7" algn="l">
              <a:lnSpc>
                <a:spcPct val="100000"/>
              </a:lnSpc>
              <a:spcBef>
                <a:spcPts val="0"/>
              </a:spcBef>
              <a:spcAft>
                <a:spcPts val="0"/>
              </a:spcAft>
              <a:buClr>
                <a:schemeClr val="dk1"/>
              </a:buClr>
              <a:buSzPts val="3000"/>
              <a:buNone/>
              <a:defRPr b="1" sz="3000">
                <a:solidFill>
                  <a:srgbClr val="0F9D58"/>
                </a:solidFill>
              </a:defRPr>
            </a:lvl8pPr>
            <a:lvl9pPr lvl="8" algn="l">
              <a:lnSpc>
                <a:spcPct val="100000"/>
              </a:lnSpc>
              <a:spcBef>
                <a:spcPts val="0"/>
              </a:spcBef>
              <a:spcAft>
                <a:spcPts val="0"/>
              </a:spcAft>
              <a:buClr>
                <a:schemeClr val="dk1"/>
              </a:buClr>
              <a:buSzPts val="3000"/>
              <a:buNone/>
              <a:defRPr b="1" sz="3000">
                <a:solidFill>
                  <a:srgbClr val="0F9D58"/>
                </a:solidFill>
              </a:defRPr>
            </a:lvl9pPr>
          </a:lstStyle>
          <a:p/>
        </p:txBody>
      </p:sp>
      <p:sp>
        <p:nvSpPr>
          <p:cNvPr id="312" name="Google Shape;312;p17"/>
          <p:cNvSpPr txBox="1"/>
          <p:nvPr>
            <p:ph idx="1" type="body"/>
          </p:nvPr>
        </p:nvSpPr>
        <p:spPr>
          <a:xfrm>
            <a:off x="291950" y="1854951"/>
            <a:ext cx="3978000" cy="2577000"/>
          </a:xfrm>
          <a:prstGeom prst="rect">
            <a:avLst/>
          </a:prstGeom>
          <a:noFill/>
        </p:spPr>
        <p:txBody>
          <a:bodyPr anchorCtr="0" anchor="t" bIns="91425" lIns="91425" spcFirstLastPara="1" rIns="91425" wrap="square" tIns="91425">
            <a:normAutofit/>
          </a:bodyPr>
          <a:lstStyle>
            <a:lvl1pPr indent="-330200" lvl="0" marL="457200" algn="l">
              <a:lnSpc>
                <a:spcPct val="115000"/>
              </a:lnSpc>
              <a:spcBef>
                <a:spcPts val="0"/>
              </a:spcBef>
              <a:spcAft>
                <a:spcPts val="0"/>
              </a:spcAft>
              <a:buClr>
                <a:schemeClr val="dk2"/>
              </a:buClr>
              <a:buSzPts val="1600"/>
              <a:buChar char="●"/>
              <a:defRPr sz="1600">
                <a:solidFill>
                  <a:schemeClr val="dk2"/>
                </a:solidFill>
              </a:defRPr>
            </a:lvl1pPr>
            <a:lvl2pPr indent="-298450" lvl="1" marL="914400" algn="l">
              <a:lnSpc>
                <a:spcPct val="115000"/>
              </a:lnSpc>
              <a:spcBef>
                <a:spcPts val="0"/>
              </a:spcBef>
              <a:spcAft>
                <a:spcPts val="0"/>
              </a:spcAft>
              <a:buClr>
                <a:schemeClr val="dk2"/>
              </a:buClr>
              <a:buSzPts val="1100"/>
              <a:buChar char="○"/>
              <a:defRPr sz="1400">
                <a:solidFill>
                  <a:schemeClr val="dk2"/>
                </a:solidFill>
              </a:defRPr>
            </a:lvl2pPr>
            <a:lvl3pPr indent="-298450" lvl="2" marL="1371600" algn="l">
              <a:lnSpc>
                <a:spcPct val="115000"/>
              </a:lnSpc>
              <a:spcBef>
                <a:spcPts val="0"/>
              </a:spcBef>
              <a:spcAft>
                <a:spcPts val="0"/>
              </a:spcAft>
              <a:buClr>
                <a:schemeClr val="dk2"/>
              </a:buClr>
              <a:buSzPts val="1100"/>
              <a:buChar char="■"/>
              <a:defRPr sz="1400">
                <a:solidFill>
                  <a:schemeClr val="dk2"/>
                </a:solidFill>
              </a:defRPr>
            </a:lvl3pPr>
            <a:lvl4pPr indent="-298450" lvl="3" marL="1828800" algn="l">
              <a:lnSpc>
                <a:spcPct val="115000"/>
              </a:lnSpc>
              <a:spcBef>
                <a:spcPts val="0"/>
              </a:spcBef>
              <a:spcAft>
                <a:spcPts val="0"/>
              </a:spcAft>
              <a:buClr>
                <a:schemeClr val="dk2"/>
              </a:buClr>
              <a:buSzPts val="1100"/>
              <a:buChar char="●"/>
              <a:defRPr sz="1400">
                <a:solidFill>
                  <a:schemeClr val="dk2"/>
                </a:solidFill>
              </a:defRPr>
            </a:lvl4pPr>
            <a:lvl5pPr indent="-298450" lvl="4" marL="2286000" algn="l">
              <a:lnSpc>
                <a:spcPct val="115000"/>
              </a:lnSpc>
              <a:spcBef>
                <a:spcPts val="0"/>
              </a:spcBef>
              <a:spcAft>
                <a:spcPts val="0"/>
              </a:spcAft>
              <a:buClr>
                <a:schemeClr val="dk2"/>
              </a:buClr>
              <a:buSzPts val="1100"/>
              <a:buChar char="○"/>
              <a:defRPr sz="1400">
                <a:solidFill>
                  <a:schemeClr val="dk2"/>
                </a:solidFill>
              </a:defRPr>
            </a:lvl5pPr>
            <a:lvl6pPr indent="-298450" lvl="5" marL="2743200" algn="l">
              <a:lnSpc>
                <a:spcPct val="115000"/>
              </a:lnSpc>
              <a:spcBef>
                <a:spcPts val="0"/>
              </a:spcBef>
              <a:spcAft>
                <a:spcPts val="0"/>
              </a:spcAft>
              <a:buClr>
                <a:schemeClr val="dk2"/>
              </a:buClr>
              <a:buSzPts val="1100"/>
              <a:buChar char="■"/>
              <a:defRPr sz="1400">
                <a:solidFill>
                  <a:schemeClr val="dk2"/>
                </a:solidFill>
              </a:defRPr>
            </a:lvl6pPr>
            <a:lvl7pPr indent="-298450" lvl="6" marL="3200400" algn="l">
              <a:lnSpc>
                <a:spcPct val="115000"/>
              </a:lnSpc>
              <a:spcBef>
                <a:spcPts val="0"/>
              </a:spcBef>
              <a:spcAft>
                <a:spcPts val="0"/>
              </a:spcAft>
              <a:buClr>
                <a:schemeClr val="dk2"/>
              </a:buClr>
              <a:buSzPts val="1100"/>
              <a:buChar char="●"/>
              <a:defRPr sz="1400">
                <a:solidFill>
                  <a:schemeClr val="dk2"/>
                </a:solidFill>
              </a:defRPr>
            </a:lvl7pPr>
            <a:lvl8pPr indent="-298450" lvl="7" marL="3657600" algn="l">
              <a:lnSpc>
                <a:spcPct val="115000"/>
              </a:lnSpc>
              <a:spcBef>
                <a:spcPts val="0"/>
              </a:spcBef>
              <a:spcAft>
                <a:spcPts val="0"/>
              </a:spcAft>
              <a:buClr>
                <a:schemeClr val="dk2"/>
              </a:buClr>
              <a:buSzPts val="1100"/>
              <a:buChar char="○"/>
              <a:defRPr sz="1400">
                <a:solidFill>
                  <a:schemeClr val="dk2"/>
                </a:solidFill>
              </a:defRPr>
            </a:lvl8pPr>
            <a:lvl9pPr indent="-298450" lvl="8" marL="4114800" algn="l">
              <a:lnSpc>
                <a:spcPct val="115000"/>
              </a:lnSpc>
              <a:spcBef>
                <a:spcPts val="0"/>
              </a:spcBef>
              <a:spcAft>
                <a:spcPts val="0"/>
              </a:spcAft>
              <a:buClr>
                <a:schemeClr val="dk2"/>
              </a:buClr>
              <a:buSzPts val="1100"/>
              <a:buChar char="■"/>
              <a:defRPr sz="1400">
                <a:solidFill>
                  <a:schemeClr val="dk2"/>
                </a:solidFill>
              </a:defRPr>
            </a:lvl9pPr>
          </a:lstStyle>
          <a:p/>
        </p:txBody>
      </p:sp>
      <p:sp>
        <p:nvSpPr>
          <p:cNvPr id="313" name="Google Shape;313;p17"/>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1">
    <p:bg>
      <p:bgPr>
        <a:solidFill>
          <a:srgbClr val="FFFFFF"/>
        </a:solidFill>
      </p:bgPr>
    </p:bg>
    <p:spTree>
      <p:nvGrpSpPr>
        <p:cNvPr id="314" name="Shape 314"/>
        <p:cNvGrpSpPr/>
        <p:nvPr/>
      </p:nvGrpSpPr>
      <p:grpSpPr>
        <a:xfrm>
          <a:off x="0" y="0"/>
          <a:ext cx="0" cy="0"/>
          <a:chOff x="0" y="0"/>
          <a:chExt cx="0" cy="0"/>
        </a:xfrm>
      </p:grpSpPr>
      <p:sp>
        <p:nvSpPr>
          <p:cNvPr id="315" name="Google Shape;315;p18"/>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8"/>
          <p:cNvSpPr txBox="1"/>
          <p:nvPr>
            <p:ph type="title"/>
          </p:nvPr>
        </p:nvSpPr>
        <p:spPr>
          <a:xfrm>
            <a:off x="232878" y="219975"/>
            <a:ext cx="2336400" cy="9150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Clr>
                <a:srgbClr val="000000"/>
              </a:buClr>
              <a:buSzPts val="2100"/>
              <a:buNone/>
              <a:defRPr b="1" sz="2100">
                <a:solidFill>
                  <a:srgbClr val="000000"/>
                </a:solidFill>
              </a:defRPr>
            </a:lvl1pPr>
            <a:lvl2pPr lvl="1" algn="l">
              <a:lnSpc>
                <a:spcPct val="100000"/>
              </a:lnSpc>
              <a:spcBef>
                <a:spcPts val="0"/>
              </a:spcBef>
              <a:spcAft>
                <a:spcPts val="0"/>
              </a:spcAft>
              <a:buClr>
                <a:srgbClr val="000000"/>
              </a:buClr>
              <a:buSzPts val="2100"/>
              <a:buNone/>
              <a:defRPr b="1" sz="2100">
                <a:solidFill>
                  <a:srgbClr val="000000"/>
                </a:solidFill>
              </a:defRPr>
            </a:lvl2pPr>
            <a:lvl3pPr lvl="2" algn="l">
              <a:lnSpc>
                <a:spcPct val="100000"/>
              </a:lnSpc>
              <a:spcBef>
                <a:spcPts val="0"/>
              </a:spcBef>
              <a:spcAft>
                <a:spcPts val="0"/>
              </a:spcAft>
              <a:buClr>
                <a:srgbClr val="000000"/>
              </a:buClr>
              <a:buSzPts val="2100"/>
              <a:buNone/>
              <a:defRPr b="1" sz="2100">
                <a:solidFill>
                  <a:srgbClr val="000000"/>
                </a:solidFill>
              </a:defRPr>
            </a:lvl3pPr>
            <a:lvl4pPr lvl="3" algn="l">
              <a:lnSpc>
                <a:spcPct val="100000"/>
              </a:lnSpc>
              <a:spcBef>
                <a:spcPts val="0"/>
              </a:spcBef>
              <a:spcAft>
                <a:spcPts val="0"/>
              </a:spcAft>
              <a:buClr>
                <a:srgbClr val="000000"/>
              </a:buClr>
              <a:buSzPts val="2100"/>
              <a:buNone/>
              <a:defRPr b="1" sz="2100">
                <a:solidFill>
                  <a:srgbClr val="000000"/>
                </a:solidFill>
              </a:defRPr>
            </a:lvl4pPr>
            <a:lvl5pPr lvl="4" algn="l">
              <a:lnSpc>
                <a:spcPct val="100000"/>
              </a:lnSpc>
              <a:spcBef>
                <a:spcPts val="0"/>
              </a:spcBef>
              <a:spcAft>
                <a:spcPts val="0"/>
              </a:spcAft>
              <a:buClr>
                <a:srgbClr val="000000"/>
              </a:buClr>
              <a:buSzPts val="2100"/>
              <a:buNone/>
              <a:defRPr b="1" sz="2100">
                <a:solidFill>
                  <a:srgbClr val="000000"/>
                </a:solidFill>
              </a:defRPr>
            </a:lvl5pPr>
            <a:lvl6pPr lvl="5" algn="l">
              <a:lnSpc>
                <a:spcPct val="100000"/>
              </a:lnSpc>
              <a:spcBef>
                <a:spcPts val="0"/>
              </a:spcBef>
              <a:spcAft>
                <a:spcPts val="0"/>
              </a:spcAft>
              <a:buClr>
                <a:srgbClr val="000000"/>
              </a:buClr>
              <a:buSzPts val="2100"/>
              <a:buNone/>
              <a:defRPr b="1" sz="2100">
                <a:solidFill>
                  <a:srgbClr val="000000"/>
                </a:solidFill>
              </a:defRPr>
            </a:lvl6pPr>
            <a:lvl7pPr lvl="6" algn="l">
              <a:lnSpc>
                <a:spcPct val="100000"/>
              </a:lnSpc>
              <a:spcBef>
                <a:spcPts val="0"/>
              </a:spcBef>
              <a:spcAft>
                <a:spcPts val="0"/>
              </a:spcAft>
              <a:buClr>
                <a:srgbClr val="000000"/>
              </a:buClr>
              <a:buSzPts val="2100"/>
              <a:buNone/>
              <a:defRPr b="1" sz="2100">
                <a:solidFill>
                  <a:srgbClr val="000000"/>
                </a:solidFill>
              </a:defRPr>
            </a:lvl7pPr>
            <a:lvl8pPr lvl="7" algn="l">
              <a:lnSpc>
                <a:spcPct val="100000"/>
              </a:lnSpc>
              <a:spcBef>
                <a:spcPts val="0"/>
              </a:spcBef>
              <a:spcAft>
                <a:spcPts val="0"/>
              </a:spcAft>
              <a:buClr>
                <a:srgbClr val="000000"/>
              </a:buClr>
              <a:buSzPts val="2100"/>
              <a:buNone/>
              <a:defRPr b="1" sz="2100">
                <a:solidFill>
                  <a:srgbClr val="000000"/>
                </a:solidFill>
              </a:defRPr>
            </a:lvl8pPr>
            <a:lvl9pPr lvl="8" algn="l">
              <a:lnSpc>
                <a:spcPct val="100000"/>
              </a:lnSpc>
              <a:spcBef>
                <a:spcPts val="0"/>
              </a:spcBef>
              <a:spcAft>
                <a:spcPts val="0"/>
              </a:spcAft>
              <a:buClr>
                <a:srgbClr val="000000"/>
              </a:buClr>
              <a:buSzPts val="2100"/>
              <a:buNone/>
              <a:defRPr b="1" sz="2100">
                <a:solidFill>
                  <a:srgbClr val="000000"/>
                </a:solidFill>
              </a:defRPr>
            </a:lvl9pPr>
          </a:lstStyle>
          <a:p/>
        </p:txBody>
      </p:sp>
      <p:sp>
        <p:nvSpPr>
          <p:cNvPr id="317" name="Google Shape;317;p18"/>
          <p:cNvSpPr txBox="1"/>
          <p:nvPr>
            <p:ph idx="1" type="body"/>
          </p:nvPr>
        </p:nvSpPr>
        <p:spPr>
          <a:xfrm>
            <a:off x="232875" y="1290250"/>
            <a:ext cx="2336400" cy="3522900"/>
          </a:xfrm>
          <a:prstGeom prst="rect">
            <a:avLst/>
          </a:prstGeom>
          <a:noFill/>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rgbClr val="000000"/>
              </a:buClr>
              <a:buSzPts val="1400"/>
              <a:buChar char="●"/>
              <a:defRPr sz="1400">
                <a:solidFill>
                  <a:srgbClr val="000000"/>
                </a:solidFill>
              </a:defRPr>
            </a:lvl1pPr>
            <a:lvl2pPr indent="-304800" lvl="1" marL="914400" algn="l">
              <a:lnSpc>
                <a:spcPct val="115000"/>
              </a:lnSpc>
              <a:spcBef>
                <a:spcPts val="0"/>
              </a:spcBef>
              <a:spcAft>
                <a:spcPts val="0"/>
              </a:spcAft>
              <a:buClr>
                <a:srgbClr val="000000"/>
              </a:buClr>
              <a:buSzPts val="1200"/>
              <a:buChar char="○"/>
              <a:defRPr sz="1200">
                <a:solidFill>
                  <a:srgbClr val="000000"/>
                </a:solidFill>
              </a:defRPr>
            </a:lvl2pPr>
            <a:lvl3pPr indent="-304800" lvl="2" marL="1371600" algn="l">
              <a:lnSpc>
                <a:spcPct val="115000"/>
              </a:lnSpc>
              <a:spcBef>
                <a:spcPts val="0"/>
              </a:spcBef>
              <a:spcAft>
                <a:spcPts val="0"/>
              </a:spcAft>
              <a:buClr>
                <a:srgbClr val="000000"/>
              </a:buClr>
              <a:buSzPts val="1200"/>
              <a:buChar char="■"/>
              <a:defRPr sz="1200">
                <a:solidFill>
                  <a:srgbClr val="000000"/>
                </a:solidFill>
              </a:defRPr>
            </a:lvl3pPr>
            <a:lvl4pPr indent="-304800" lvl="3" marL="1828800" algn="l">
              <a:lnSpc>
                <a:spcPct val="115000"/>
              </a:lnSpc>
              <a:spcBef>
                <a:spcPts val="0"/>
              </a:spcBef>
              <a:spcAft>
                <a:spcPts val="0"/>
              </a:spcAft>
              <a:buClr>
                <a:srgbClr val="000000"/>
              </a:buClr>
              <a:buSzPts val="1200"/>
              <a:buChar char="●"/>
              <a:defRPr sz="1200">
                <a:solidFill>
                  <a:srgbClr val="000000"/>
                </a:solidFill>
              </a:defRPr>
            </a:lvl4pPr>
            <a:lvl5pPr indent="-304800" lvl="4" marL="2286000" algn="l">
              <a:lnSpc>
                <a:spcPct val="115000"/>
              </a:lnSpc>
              <a:spcBef>
                <a:spcPts val="0"/>
              </a:spcBef>
              <a:spcAft>
                <a:spcPts val="0"/>
              </a:spcAft>
              <a:buClr>
                <a:srgbClr val="000000"/>
              </a:buClr>
              <a:buSzPts val="1200"/>
              <a:buChar char="○"/>
              <a:defRPr sz="1200">
                <a:solidFill>
                  <a:srgbClr val="000000"/>
                </a:solidFill>
              </a:defRPr>
            </a:lvl5pPr>
            <a:lvl6pPr indent="-304800" lvl="5" marL="2743200" algn="l">
              <a:lnSpc>
                <a:spcPct val="115000"/>
              </a:lnSpc>
              <a:spcBef>
                <a:spcPts val="0"/>
              </a:spcBef>
              <a:spcAft>
                <a:spcPts val="0"/>
              </a:spcAft>
              <a:buClr>
                <a:srgbClr val="000000"/>
              </a:buClr>
              <a:buSzPts val="1200"/>
              <a:buChar char="■"/>
              <a:defRPr sz="1200">
                <a:solidFill>
                  <a:srgbClr val="000000"/>
                </a:solidFill>
              </a:defRPr>
            </a:lvl6pPr>
            <a:lvl7pPr indent="-304800" lvl="6" marL="3200400" algn="l">
              <a:lnSpc>
                <a:spcPct val="115000"/>
              </a:lnSpc>
              <a:spcBef>
                <a:spcPts val="0"/>
              </a:spcBef>
              <a:spcAft>
                <a:spcPts val="0"/>
              </a:spcAft>
              <a:buClr>
                <a:srgbClr val="000000"/>
              </a:buClr>
              <a:buSzPts val="1200"/>
              <a:buChar char="●"/>
              <a:defRPr sz="1200">
                <a:solidFill>
                  <a:srgbClr val="000000"/>
                </a:solidFill>
              </a:defRPr>
            </a:lvl7pPr>
            <a:lvl8pPr indent="-304800" lvl="7" marL="3657600" algn="l">
              <a:lnSpc>
                <a:spcPct val="115000"/>
              </a:lnSpc>
              <a:spcBef>
                <a:spcPts val="0"/>
              </a:spcBef>
              <a:spcAft>
                <a:spcPts val="0"/>
              </a:spcAft>
              <a:buClr>
                <a:srgbClr val="000000"/>
              </a:buClr>
              <a:buSzPts val="1200"/>
              <a:buChar char="○"/>
              <a:defRPr sz="1200">
                <a:solidFill>
                  <a:srgbClr val="000000"/>
                </a:solidFill>
              </a:defRPr>
            </a:lvl8pPr>
            <a:lvl9pPr indent="-304800" lvl="8" marL="4114800" algn="l">
              <a:lnSpc>
                <a:spcPct val="115000"/>
              </a:lnSpc>
              <a:spcBef>
                <a:spcPts val="0"/>
              </a:spcBef>
              <a:spcAft>
                <a:spcPts val="0"/>
              </a:spcAft>
              <a:buClr>
                <a:srgbClr val="000000"/>
              </a:buClr>
              <a:buSzPts val="1200"/>
              <a:buChar char="■"/>
              <a:defRPr sz="1200">
                <a:solidFill>
                  <a:srgbClr val="000000"/>
                </a:solidFill>
              </a:defRPr>
            </a:lvl9pPr>
          </a:lstStyle>
          <a:p/>
        </p:txBody>
      </p:sp>
      <p:sp>
        <p:nvSpPr>
          <p:cNvPr id="318" name="Google Shape;318;p18"/>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4" name="Shape 324"/>
        <p:cNvGrpSpPr/>
        <p:nvPr/>
      </p:nvGrpSpPr>
      <p:grpSpPr>
        <a:xfrm>
          <a:off x="0" y="0"/>
          <a:ext cx="0" cy="0"/>
          <a:chOff x="0" y="0"/>
          <a:chExt cx="0" cy="0"/>
        </a:xfrm>
      </p:grpSpPr>
      <p:sp>
        <p:nvSpPr>
          <p:cNvPr id="325" name="Google Shape;325;p2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26" name="Google Shape;326;p2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27" name="Google Shape;327;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8" name="Shape 328"/>
        <p:cNvGrpSpPr/>
        <p:nvPr/>
      </p:nvGrpSpPr>
      <p:grpSpPr>
        <a:xfrm>
          <a:off x="0" y="0"/>
          <a:ext cx="0" cy="0"/>
          <a:chOff x="0" y="0"/>
          <a:chExt cx="0" cy="0"/>
        </a:xfrm>
      </p:grpSpPr>
      <p:sp>
        <p:nvSpPr>
          <p:cNvPr id="329" name="Google Shape;329;p21"/>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30" name="Google Shape;330;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31" name="Shape 331"/>
        <p:cNvGrpSpPr/>
        <p:nvPr/>
      </p:nvGrpSpPr>
      <p:grpSpPr>
        <a:xfrm>
          <a:off x="0" y="0"/>
          <a:ext cx="0" cy="0"/>
          <a:chOff x="0" y="0"/>
          <a:chExt cx="0" cy="0"/>
        </a:xfrm>
      </p:grpSpPr>
      <p:sp>
        <p:nvSpPr>
          <p:cNvPr id="332" name="Google Shape;332;p2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3" name="Google Shape;333;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34" name="Google Shape;334;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5" name="Shape 335"/>
        <p:cNvGrpSpPr/>
        <p:nvPr/>
      </p:nvGrpSpPr>
      <p:grpSpPr>
        <a:xfrm>
          <a:off x="0" y="0"/>
          <a:ext cx="0" cy="0"/>
          <a:chOff x="0" y="0"/>
          <a:chExt cx="0" cy="0"/>
        </a:xfrm>
      </p:grpSpPr>
      <p:sp>
        <p:nvSpPr>
          <p:cNvPr id="336" name="Google Shape;336;p2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7" name="Google Shape;337;p23"/>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38" name="Google Shape;338;p23"/>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39" name="Google Shape;339;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0" name="Shape 340"/>
        <p:cNvGrpSpPr/>
        <p:nvPr/>
      </p:nvGrpSpPr>
      <p:grpSpPr>
        <a:xfrm>
          <a:off x="0" y="0"/>
          <a:ext cx="0" cy="0"/>
          <a:chOff x="0" y="0"/>
          <a:chExt cx="0" cy="0"/>
        </a:xfrm>
      </p:grpSpPr>
      <p:sp>
        <p:nvSpPr>
          <p:cNvPr id="341" name="Google Shape;341;p2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2" name="Google Shape;342;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3" name="Shape 343"/>
        <p:cNvGrpSpPr/>
        <p:nvPr/>
      </p:nvGrpSpPr>
      <p:grpSpPr>
        <a:xfrm>
          <a:off x="0" y="0"/>
          <a:ext cx="0" cy="0"/>
          <a:chOff x="0" y="0"/>
          <a:chExt cx="0" cy="0"/>
        </a:xfrm>
      </p:grpSpPr>
      <p:sp>
        <p:nvSpPr>
          <p:cNvPr id="344" name="Google Shape;344;p25"/>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45" name="Google Shape;345;p25"/>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46" name="Google Shape;346;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7" name="Shape 347"/>
        <p:cNvGrpSpPr/>
        <p:nvPr/>
      </p:nvGrpSpPr>
      <p:grpSpPr>
        <a:xfrm>
          <a:off x="0" y="0"/>
          <a:ext cx="0" cy="0"/>
          <a:chOff x="0" y="0"/>
          <a:chExt cx="0" cy="0"/>
        </a:xfrm>
      </p:grpSpPr>
      <p:sp>
        <p:nvSpPr>
          <p:cNvPr id="348" name="Google Shape;348;p26"/>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9" name="Google Shape;349;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0" name="Shape 350"/>
        <p:cNvGrpSpPr/>
        <p:nvPr/>
      </p:nvGrpSpPr>
      <p:grpSpPr>
        <a:xfrm>
          <a:off x="0" y="0"/>
          <a:ext cx="0" cy="0"/>
          <a:chOff x="0" y="0"/>
          <a:chExt cx="0" cy="0"/>
        </a:xfrm>
      </p:grpSpPr>
      <p:sp>
        <p:nvSpPr>
          <p:cNvPr id="351" name="Google Shape;351;p27"/>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7"/>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53" name="Google Shape;353;p27"/>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54" name="Google Shape;354;p27"/>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0"/>
              </a:spcBef>
              <a:spcAft>
                <a:spcPts val="0"/>
              </a:spcAft>
              <a:buClr>
                <a:schemeClr val="dk1"/>
              </a:buClr>
              <a:buSzPts val="1400"/>
              <a:buChar char="○"/>
              <a:defRPr>
                <a:solidFill>
                  <a:schemeClr val="dk1"/>
                </a:solidFill>
              </a:defRPr>
            </a:lvl2pPr>
            <a:lvl3pPr indent="-317500" lvl="2" marL="1371600" rtl="0">
              <a:spcBef>
                <a:spcPts val="0"/>
              </a:spcBef>
              <a:spcAft>
                <a:spcPts val="0"/>
              </a:spcAft>
              <a:buClr>
                <a:schemeClr val="dk1"/>
              </a:buClr>
              <a:buSzPts val="1400"/>
              <a:buChar char="■"/>
              <a:defRPr>
                <a:solidFill>
                  <a:schemeClr val="dk1"/>
                </a:solidFill>
              </a:defRPr>
            </a:lvl3pPr>
            <a:lvl4pPr indent="-317500" lvl="3" marL="1828800" rtl="0">
              <a:spcBef>
                <a:spcPts val="0"/>
              </a:spcBef>
              <a:spcAft>
                <a:spcPts val="0"/>
              </a:spcAft>
              <a:buClr>
                <a:schemeClr val="dk1"/>
              </a:buClr>
              <a:buSzPts val="1400"/>
              <a:buChar char="●"/>
              <a:defRPr>
                <a:solidFill>
                  <a:schemeClr val="dk1"/>
                </a:solidFill>
              </a:defRPr>
            </a:lvl4pPr>
            <a:lvl5pPr indent="-317500" lvl="4" marL="2286000" rtl="0">
              <a:spcBef>
                <a:spcPts val="0"/>
              </a:spcBef>
              <a:spcAft>
                <a:spcPts val="0"/>
              </a:spcAft>
              <a:buClr>
                <a:schemeClr val="dk1"/>
              </a:buClr>
              <a:buSzPts val="1400"/>
              <a:buChar char="○"/>
              <a:defRPr>
                <a:solidFill>
                  <a:schemeClr val="dk1"/>
                </a:solidFill>
              </a:defRPr>
            </a:lvl5pPr>
            <a:lvl6pPr indent="-317500" lvl="5" marL="2743200" rtl="0">
              <a:spcBef>
                <a:spcPts val="0"/>
              </a:spcBef>
              <a:spcAft>
                <a:spcPts val="0"/>
              </a:spcAft>
              <a:buClr>
                <a:schemeClr val="dk1"/>
              </a:buClr>
              <a:buSzPts val="1400"/>
              <a:buChar char="■"/>
              <a:defRPr>
                <a:solidFill>
                  <a:schemeClr val="dk1"/>
                </a:solidFill>
              </a:defRPr>
            </a:lvl6pPr>
            <a:lvl7pPr indent="-317500" lvl="6" marL="3200400" rtl="0">
              <a:spcBef>
                <a:spcPts val="0"/>
              </a:spcBef>
              <a:spcAft>
                <a:spcPts val="0"/>
              </a:spcAft>
              <a:buClr>
                <a:schemeClr val="dk1"/>
              </a:buClr>
              <a:buSzPts val="1400"/>
              <a:buChar char="●"/>
              <a:defRPr>
                <a:solidFill>
                  <a:schemeClr val="dk1"/>
                </a:solidFill>
              </a:defRPr>
            </a:lvl7pPr>
            <a:lvl8pPr indent="-317500" lvl="7" marL="3657600" rtl="0">
              <a:spcBef>
                <a:spcPts val="0"/>
              </a:spcBef>
              <a:spcAft>
                <a:spcPts val="0"/>
              </a:spcAft>
              <a:buClr>
                <a:schemeClr val="dk1"/>
              </a:buClr>
              <a:buSzPts val="1400"/>
              <a:buChar char="○"/>
              <a:defRPr>
                <a:solidFill>
                  <a:schemeClr val="dk1"/>
                </a:solidFill>
              </a:defRPr>
            </a:lvl8pPr>
            <a:lvl9pPr indent="-317500" lvl="8" marL="4114800" rtl="0">
              <a:spcBef>
                <a:spcPts val="0"/>
              </a:spcBef>
              <a:spcAft>
                <a:spcPts val="0"/>
              </a:spcAft>
              <a:buClr>
                <a:schemeClr val="dk1"/>
              </a:buClr>
              <a:buSzPts val="1400"/>
              <a:buChar char="■"/>
              <a:defRPr>
                <a:solidFill>
                  <a:schemeClr val="dk1"/>
                </a:solidFill>
              </a:defRPr>
            </a:lvl9pPr>
          </a:lstStyle>
          <a:p/>
        </p:txBody>
      </p:sp>
      <p:sp>
        <p:nvSpPr>
          <p:cNvPr id="355" name="Google Shape;355;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6" name="Shape 356"/>
        <p:cNvGrpSpPr/>
        <p:nvPr/>
      </p:nvGrpSpPr>
      <p:grpSpPr>
        <a:xfrm>
          <a:off x="0" y="0"/>
          <a:ext cx="0" cy="0"/>
          <a:chOff x="0" y="0"/>
          <a:chExt cx="0" cy="0"/>
        </a:xfrm>
      </p:grpSpPr>
      <p:sp>
        <p:nvSpPr>
          <p:cNvPr id="357" name="Google Shape;357;p28"/>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358" name="Google Shape;358;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59" name="Shape 359"/>
        <p:cNvGrpSpPr/>
        <p:nvPr/>
      </p:nvGrpSpPr>
      <p:grpSpPr>
        <a:xfrm>
          <a:off x="0" y="0"/>
          <a:ext cx="0" cy="0"/>
          <a:chOff x="0" y="0"/>
          <a:chExt cx="0" cy="0"/>
        </a:xfrm>
      </p:grpSpPr>
      <p:sp>
        <p:nvSpPr>
          <p:cNvPr id="360" name="Google Shape;360;p29"/>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61" name="Google Shape;361;p29"/>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362" name="Google Shape;362;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3" name="Shape 363"/>
        <p:cNvGrpSpPr/>
        <p:nvPr/>
      </p:nvGrpSpPr>
      <p:grpSpPr>
        <a:xfrm>
          <a:off x="0" y="0"/>
          <a:ext cx="0" cy="0"/>
          <a:chOff x="0" y="0"/>
          <a:chExt cx="0" cy="0"/>
        </a:xfrm>
      </p:grpSpPr>
      <p:sp>
        <p:nvSpPr>
          <p:cNvPr id="364" name="Google Shape;364;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theme" Target="../theme/theme2.xml"/><Relationship Id="rId12" Type="http://schemas.openxmlformats.org/officeDocument/2006/relationships/slideLayout" Target="../slideLayouts/slideLayout28.xml"/><Relationship Id="rId1" Type="http://schemas.openxmlformats.org/officeDocument/2006/relationships/image" Target="../media/image11.jpg"/><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319" name="Shape 319"/>
        <p:cNvGrpSpPr/>
        <p:nvPr/>
      </p:nvGrpSpPr>
      <p:grpSpPr>
        <a:xfrm>
          <a:off x="0" y="0"/>
          <a:ext cx="0" cy="0"/>
          <a:chOff x="0" y="0"/>
          <a:chExt cx="0" cy="0"/>
        </a:xfrm>
      </p:grpSpPr>
      <p:sp>
        <p:nvSpPr>
          <p:cNvPr id="320" name="Google Shape;320;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321" name="Google Shape;321;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0"/>
              </a:spcBef>
              <a:spcAft>
                <a:spcPts val="0"/>
              </a:spcAft>
              <a:buClr>
                <a:schemeClr val="lt2"/>
              </a:buClr>
              <a:buSzPts val="1400"/>
              <a:buChar char="○"/>
              <a:defRPr>
                <a:solidFill>
                  <a:schemeClr val="lt2"/>
                </a:solidFill>
              </a:defRPr>
            </a:lvl2pPr>
            <a:lvl3pPr indent="-317500" lvl="2" marL="1371600" rtl="0">
              <a:lnSpc>
                <a:spcPct val="115000"/>
              </a:lnSpc>
              <a:spcBef>
                <a:spcPts val="0"/>
              </a:spcBef>
              <a:spcAft>
                <a:spcPts val="0"/>
              </a:spcAft>
              <a:buClr>
                <a:schemeClr val="lt2"/>
              </a:buClr>
              <a:buSzPts val="1400"/>
              <a:buChar char="■"/>
              <a:defRPr>
                <a:solidFill>
                  <a:schemeClr val="lt2"/>
                </a:solidFill>
              </a:defRPr>
            </a:lvl3pPr>
            <a:lvl4pPr indent="-317500" lvl="3" marL="1828800" rtl="0">
              <a:lnSpc>
                <a:spcPct val="115000"/>
              </a:lnSpc>
              <a:spcBef>
                <a:spcPts val="0"/>
              </a:spcBef>
              <a:spcAft>
                <a:spcPts val="0"/>
              </a:spcAft>
              <a:buClr>
                <a:schemeClr val="lt2"/>
              </a:buClr>
              <a:buSzPts val="1400"/>
              <a:buChar char="●"/>
              <a:defRPr>
                <a:solidFill>
                  <a:schemeClr val="lt2"/>
                </a:solidFill>
              </a:defRPr>
            </a:lvl4pPr>
            <a:lvl5pPr indent="-317500" lvl="4" marL="2286000" rtl="0">
              <a:lnSpc>
                <a:spcPct val="115000"/>
              </a:lnSpc>
              <a:spcBef>
                <a:spcPts val="0"/>
              </a:spcBef>
              <a:spcAft>
                <a:spcPts val="0"/>
              </a:spcAft>
              <a:buClr>
                <a:schemeClr val="lt2"/>
              </a:buClr>
              <a:buSzPts val="1400"/>
              <a:buChar char="○"/>
              <a:defRPr>
                <a:solidFill>
                  <a:schemeClr val="lt2"/>
                </a:solidFill>
              </a:defRPr>
            </a:lvl5pPr>
            <a:lvl6pPr indent="-317500" lvl="5" marL="2743200" rtl="0">
              <a:lnSpc>
                <a:spcPct val="115000"/>
              </a:lnSpc>
              <a:spcBef>
                <a:spcPts val="0"/>
              </a:spcBef>
              <a:spcAft>
                <a:spcPts val="0"/>
              </a:spcAft>
              <a:buClr>
                <a:schemeClr val="lt2"/>
              </a:buClr>
              <a:buSzPts val="1400"/>
              <a:buChar char="■"/>
              <a:defRPr>
                <a:solidFill>
                  <a:schemeClr val="lt2"/>
                </a:solidFill>
              </a:defRPr>
            </a:lvl6pPr>
            <a:lvl7pPr indent="-317500" lvl="6" marL="3200400" rtl="0">
              <a:lnSpc>
                <a:spcPct val="115000"/>
              </a:lnSpc>
              <a:spcBef>
                <a:spcPts val="0"/>
              </a:spcBef>
              <a:spcAft>
                <a:spcPts val="0"/>
              </a:spcAft>
              <a:buClr>
                <a:schemeClr val="lt2"/>
              </a:buClr>
              <a:buSzPts val="1400"/>
              <a:buChar char="●"/>
              <a:defRPr>
                <a:solidFill>
                  <a:schemeClr val="lt2"/>
                </a:solidFill>
              </a:defRPr>
            </a:lvl7pPr>
            <a:lvl8pPr indent="-317500" lvl="7" marL="3657600" rtl="0">
              <a:lnSpc>
                <a:spcPct val="115000"/>
              </a:lnSpc>
              <a:spcBef>
                <a:spcPts val="0"/>
              </a:spcBef>
              <a:spcAft>
                <a:spcPts val="0"/>
              </a:spcAft>
              <a:buClr>
                <a:schemeClr val="lt2"/>
              </a:buClr>
              <a:buSzPts val="1400"/>
              <a:buChar char="○"/>
              <a:defRPr>
                <a:solidFill>
                  <a:schemeClr val="lt2"/>
                </a:solidFill>
              </a:defRPr>
            </a:lvl8pPr>
            <a:lvl9pPr indent="-317500" lvl="8" marL="4114800" rtl="0">
              <a:lnSpc>
                <a:spcPct val="115000"/>
              </a:lnSpc>
              <a:spcBef>
                <a:spcPts val="0"/>
              </a:spcBef>
              <a:spcAft>
                <a:spcPts val="0"/>
              </a:spcAft>
              <a:buClr>
                <a:schemeClr val="lt2"/>
              </a:buClr>
              <a:buSzPts val="1400"/>
              <a:buChar char="■"/>
              <a:defRPr>
                <a:solidFill>
                  <a:schemeClr val="lt2"/>
                </a:solidFill>
              </a:defRPr>
            </a:lvl9pPr>
          </a:lstStyle>
          <a:p/>
        </p:txBody>
      </p:sp>
      <p:sp>
        <p:nvSpPr>
          <p:cNvPr id="322" name="Google Shape;322;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pic>
        <p:nvPicPr>
          <p:cNvPr id="323" name="Google Shape;323;p19"/>
          <p:cNvPicPr preferRelativeResize="0"/>
          <p:nvPr/>
        </p:nvPicPr>
        <p:blipFill rotWithShape="1">
          <a:blip r:embed="rId1">
            <a:alphaModFix/>
          </a:blip>
          <a:srcRect b="0" l="22259" r="22259" t="0"/>
          <a:stretch/>
        </p:blipFill>
        <p:spPr>
          <a:xfrm>
            <a:off x="0" y="0"/>
            <a:ext cx="4280448" cy="5143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hyperlink" Target="https://en.m.wikipedia.org/wiki/File:Sales_Dashboard_Full_screen_v2.png" TargetMode="External"/><Relationship Id="rId4" Type="http://schemas.openxmlformats.org/officeDocument/2006/relationships/image" Target="../media/image10.png"/><Relationship Id="rId5" Type="http://schemas.openxmlformats.org/officeDocument/2006/relationships/hyperlink" Target="https://public.tableau.com/app/profile/ashleigh.bridges/viz/Credit_Card_Fraud_v7/Observations?publish=y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hyperlink" Target="https://www.rawpixel.com/search/technology" TargetMode="External"/><Relationship Id="rId4" Type="http://schemas.openxmlformats.org/officeDocument/2006/relationships/image" Target="../media/image1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6.jpg"/><Relationship Id="rId4" Type="http://schemas.openxmlformats.org/officeDocument/2006/relationships/hyperlink" Target="https://www.kaggle.com/datasets/kartik2112/fraud-detection"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1.jpg"/><Relationship Id="rId4"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31"/>
          <p:cNvPicPr preferRelativeResize="0"/>
          <p:nvPr/>
        </p:nvPicPr>
        <p:blipFill rotWithShape="1">
          <a:blip r:embed="rId3">
            <a:alphaModFix amt="43000"/>
          </a:blip>
          <a:srcRect b="7813" l="0" r="0" t="7813"/>
          <a:stretch/>
        </p:blipFill>
        <p:spPr>
          <a:xfrm>
            <a:off x="0" y="0"/>
            <a:ext cx="9144000" cy="5143496"/>
          </a:xfrm>
          <a:prstGeom prst="rect">
            <a:avLst/>
          </a:prstGeom>
          <a:noFill/>
          <a:ln>
            <a:noFill/>
          </a:ln>
        </p:spPr>
      </p:pic>
      <p:sp>
        <p:nvSpPr>
          <p:cNvPr id="370" name="Google Shape;370;p31"/>
          <p:cNvSpPr/>
          <p:nvPr/>
        </p:nvSpPr>
        <p:spPr>
          <a:xfrm>
            <a:off x="1381125" y="1638325"/>
            <a:ext cx="6381900" cy="18669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1"/>
          <p:cNvSpPr txBox="1"/>
          <p:nvPr>
            <p:ph type="ctrTitle"/>
          </p:nvPr>
        </p:nvSpPr>
        <p:spPr>
          <a:xfrm>
            <a:off x="1866825" y="1981200"/>
            <a:ext cx="5362500" cy="1181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Credit Card Fraud Trends and Predictions</a:t>
            </a:r>
            <a:endParaRPr/>
          </a:p>
        </p:txBody>
      </p:sp>
      <p:sp>
        <p:nvSpPr>
          <p:cNvPr id="372" name="Google Shape;372;p31"/>
          <p:cNvSpPr txBox="1"/>
          <p:nvPr>
            <p:ph idx="1" type="subTitle"/>
          </p:nvPr>
        </p:nvSpPr>
        <p:spPr>
          <a:xfrm>
            <a:off x="1872025" y="3581425"/>
            <a:ext cx="5362500" cy="59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1 Authors: </a:t>
            </a:r>
            <a:endParaRPr/>
          </a:p>
          <a:p>
            <a:pPr indent="0" lvl="0" marL="0" rtl="0" algn="ctr">
              <a:spcBef>
                <a:spcPts val="0"/>
              </a:spcBef>
              <a:spcAft>
                <a:spcPts val="0"/>
              </a:spcAft>
              <a:buNone/>
            </a:pPr>
            <a:r>
              <a:rPr lang="en"/>
              <a:t>Ashleigh</a:t>
            </a:r>
            <a:r>
              <a:rPr lang="en"/>
              <a:t> Bridges, Sean Flinn, Sha’Irene Reid, Rebecca Allison , Mike Bowman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pic>
        <p:nvPicPr>
          <p:cNvPr id="438" name="Google Shape;438;p40"/>
          <p:cNvPicPr preferRelativeResize="0"/>
          <p:nvPr/>
        </p:nvPicPr>
        <p:blipFill rotWithShape="1">
          <a:blip r:embed="rId3">
            <a:alphaModFix/>
          </a:blip>
          <a:srcRect b="0" l="22259" r="22259" t="0"/>
          <a:stretch/>
        </p:blipFill>
        <p:spPr>
          <a:xfrm>
            <a:off x="0" y="0"/>
            <a:ext cx="4280448" cy="5143500"/>
          </a:xfrm>
          <a:prstGeom prst="rect">
            <a:avLst/>
          </a:prstGeom>
          <a:noFill/>
          <a:ln>
            <a:noFill/>
          </a:ln>
        </p:spPr>
      </p:pic>
      <p:sp>
        <p:nvSpPr>
          <p:cNvPr id="439" name="Google Shape;439;p40"/>
          <p:cNvSpPr txBox="1"/>
          <p:nvPr>
            <p:ph type="title"/>
          </p:nvPr>
        </p:nvSpPr>
        <p:spPr>
          <a:xfrm>
            <a:off x="4771875" y="545025"/>
            <a:ext cx="3880800" cy="1438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Analysis Phase</a:t>
            </a:r>
            <a:endParaRPr/>
          </a:p>
        </p:txBody>
      </p:sp>
      <p:sp>
        <p:nvSpPr>
          <p:cNvPr id="440" name="Google Shape;440;p40"/>
          <p:cNvSpPr txBox="1"/>
          <p:nvPr>
            <p:ph idx="1" type="body"/>
          </p:nvPr>
        </p:nvSpPr>
        <p:spPr>
          <a:xfrm>
            <a:off x="4771875" y="2324775"/>
            <a:ext cx="3880800" cy="2492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The purpose of the analysis was to predict if a transaction is one of two values: Fraudulent or Non-Fraudulent </a:t>
            </a:r>
            <a:endParaRPr/>
          </a:p>
          <a:p>
            <a:pPr indent="-317500" lvl="0" marL="457200" rtl="0" algn="l">
              <a:spcBef>
                <a:spcPts val="1000"/>
              </a:spcBef>
              <a:spcAft>
                <a:spcPts val="0"/>
              </a:spcAft>
              <a:buSzPts val="1400"/>
              <a:buChar char="●"/>
            </a:pPr>
            <a:r>
              <a:rPr lang="en"/>
              <a:t>Logistic Regression model was initial focus due to this binary outcome</a:t>
            </a:r>
            <a:endParaRPr/>
          </a:p>
          <a:p>
            <a:pPr indent="-317500" lvl="0" marL="457200" rtl="0" algn="l">
              <a:spcBef>
                <a:spcPts val="1000"/>
              </a:spcBef>
              <a:spcAft>
                <a:spcPts val="1000"/>
              </a:spcAft>
              <a:buSzPts val="1400"/>
              <a:buChar char="●"/>
            </a:pPr>
            <a:r>
              <a:rPr lang="en"/>
              <a:t>Models tested included SMOTE, Random Undersampling, Random Oversampling, and Random Forest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1"/>
          <p:cNvSpPr txBox="1"/>
          <p:nvPr>
            <p:ph type="ctrTitle"/>
          </p:nvPr>
        </p:nvSpPr>
        <p:spPr>
          <a:xfrm>
            <a:off x="4572000" y="92625"/>
            <a:ext cx="4260300" cy="85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680">
                <a:latin typeface="Maven Pro SemiBold"/>
                <a:ea typeface="Maven Pro SemiBold"/>
                <a:cs typeface="Maven Pro SemiBold"/>
                <a:sym typeface="Maven Pro SemiBold"/>
              </a:rPr>
              <a:t>Machine Learning</a:t>
            </a:r>
            <a:endParaRPr sz="3680">
              <a:latin typeface="Maven Pro SemiBold"/>
              <a:ea typeface="Maven Pro SemiBold"/>
              <a:cs typeface="Maven Pro SemiBold"/>
              <a:sym typeface="Maven Pro SemiBold"/>
            </a:endParaRPr>
          </a:p>
        </p:txBody>
      </p:sp>
      <p:sp>
        <p:nvSpPr>
          <p:cNvPr id="446" name="Google Shape;446;p41"/>
          <p:cNvSpPr txBox="1"/>
          <p:nvPr>
            <p:ph idx="1" type="subTitle"/>
          </p:nvPr>
        </p:nvSpPr>
        <p:spPr>
          <a:xfrm>
            <a:off x="4163550" y="944625"/>
            <a:ext cx="4839300" cy="547200"/>
          </a:xfrm>
          <a:prstGeom prst="rect">
            <a:avLst/>
          </a:prstGeom>
        </p:spPr>
        <p:txBody>
          <a:bodyPr anchorCtr="0" anchor="t" bIns="91425" lIns="91425" spcFirstLastPara="1" rIns="91425" wrap="square" tIns="91425">
            <a:normAutofit/>
          </a:bodyPr>
          <a:lstStyle/>
          <a:p>
            <a:pPr indent="0" lvl="0" marL="0" rtl="0" algn="ctr">
              <a:lnSpc>
                <a:spcPct val="80000"/>
              </a:lnSpc>
              <a:spcBef>
                <a:spcPts val="0"/>
              </a:spcBef>
              <a:spcAft>
                <a:spcPts val="0"/>
              </a:spcAft>
              <a:buNone/>
            </a:pPr>
            <a:r>
              <a:rPr lang="en" sz="2200">
                <a:solidFill>
                  <a:schemeClr val="dk1"/>
                </a:solidFill>
                <a:latin typeface="Maven Pro"/>
                <a:ea typeface="Maven Pro"/>
                <a:cs typeface="Maven Pro"/>
                <a:sym typeface="Maven Pro"/>
              </a:rPr>
              <a:t>Preprocessing</a:t>
            </a:r>
            <a:endParaRPr sz="2200">
              <a:solidFill>
                <a:schemeClr val="dk1"/>
              </a:solidFill>
              <a:latin typeface="Maven Pro"/>
              <a:ea typeface="Maven Pro"/>
              <a:cs typeface="Maven Pro"/>
              <a:sym typeface="Maven Pro"/>
            </a:endParaRPr>
          </a:p>
        </p:txBody>
      </p:sp>
      <p:sp>
        <p:nvSpPr>
          <p:cNvPr id="447" name="Google Shape;447;p41"/>
          <p:cNvSpPr txBox="1"/>
          <p:nvPr/>
        </p:nvSpPr>
        <p:spPr>
          <a:xfrm>
            <a:off x="4807100" y="1291975"/>
            <a:ext cx="4025100" cy="2862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Maven Pro"/>
              <a:buChar char="●"/>
            </a:pPr>
            <a:r>
              <a:rPr lang="en" sz="1600">
                <a:solidFill>
                  <a:schemeClr val="dk1"/>
                </a:solidFill>
                <a:latin typeface="Maven Pro"/>
                <a:ea typeface="Maven Pro"/>
                <a:cs typeface="Maven Pro"/>
                <a:sym typeface="Maven Pro"/>
              </a:rPr>
              <a:t>23 Columns of Data</a:t>
            </a:r>
            <a:endParaRPr sz="1600">
              <a:solidFill>
                <a:schemeClr val="dk1"/>
              </a:solidFill>
              <a:latin typeface="Maven Pro"/>
              <a:ea typeface="Maven Pro"/>
              <a:cs typeface="Maven Pro"/>
              <a:sym typeface="Maven Pro"/>
            </a:endParaRPr>
          </a:p>
          <a:p>
            <a:pPr indent="-330200" lvl="0" marL="457200" rtl="0" algn="l">
              <a:spcBef>
                <a:spcPts val="0"/>
              </a:spcBef>
              <a:spcAft>
                <a:spcPts val="0"/>
              </a:spcAft>
              <a:buClr>
                <a:schemeClr val="dk1"/>
              </a:buClr>
              <a:buSzPts val="1600"/>
              <a:buFont typeface="Maven Pro"/>
              <a:buChar char="●"/>
            </a:pPr>
            <a:r>
              <a:rPr lang="en" sz="1600">
                <a:solidFill>
                  <a:schemeClr val="dk1"/>
                </a:solidFill>
                <a:latin typeface="Maven Pro"/>
                <a:ea typeface="Maven Pro"/>
                <a:cs typeface="Maven Pro"/>
                <a:sym typeface="Maven Pro"/>
              </a:rPr>
              <a:t>Target</a:t>
            </a:r>
            <a:endParaRPr sz="1600">
              <a:solidFill>
                <a:schemeClr val="dk1"/>
              </a:solidFill>
              <a:latin typeface="Maven Pro"/>
              <a:ea typeface="Maven Pro"/>
              <a:cs typeface="Maven Pro"/>
              <a:sym typeface="Maven Pro"/>
            </a:endParaRPr>
          </a:p>
          <a:p>
            <a:pPr indent="-330200" lvl="0" marL="457200" rtl="0" algn="l">
              <a:spcBef>
                <a:spcPts val="0"/>
              </a:spcBef>
              <a:spcAft>
                <a:spcPts val="0"/>
              </a:spcAft>
              <a:buClr>
                <a:schemeClr val="dk1"/>
              </a:buClr>
              <a:buSzPts val="1600"/>
              <a:buFont typeface="Maven Pro"/>
              <a:buChar char="●"/>
            </a:pPr>
            <a:r>
              <a:rPr lang="en" sz="1600">
                <a:solidFill>
                  <a:schemeClr val="dk1"/>
                </a:solidFill>
                <a:latin typeface="Maven Pro"/>
                <a:ea typeface="Maven Pro"/>
                <a:cs typeface="Maven Pro"/>
                <a:sym typeface="Maven Pro"/>
              </a:rPr>
              <a:t>Categorical Values</a:t>
            </a:r>
            <a:endParaRPr sz="1600">
              <a:solidFill>
                <a:schemeClr val="dk1"/>
              </a:solidFill>
              <a:latin typeface="Maven Pro"/>
              <a:ea typeface="Maven Pro"/>
              <a:cs typeface="Maven Pro"/>
              <a:sym typeface="Maven Pro"/>
            </a:endParaRPr>
          </a:p>
          <a:p>
            <a:pPr indent="-330200" lvl="0" marL="457200" rtl="0" algn="l">
              <a:spcBef>
                <a:spcPts val="0"/>
              </a:spcBef>
              <a:spcAft>
                <a:spcPts val="0"/>
              </a:spcAft>
              <a:buClr>
                <a:schemeClr val="dk1"/>
              </a:buClr>
              <a:buSzPts val="1600"/>
              <a:buFont typeface="Maven Pro"/>
              <a:buChar char="●"/>
            </a:pPr>
            <a:r>
              <a:rPr lang="en" sz="1600">
                <a:solidFill>
                  <a:schemeClr val="dk1"/>
                </a:solidFill>
                <a:latin typeface="Maven Pro"/>
                <a:ea typeface="Maven Pro"/>
                <a:cs typeface="Maven Pro"/>
                <a:sym typeface="Maven Pro"/>
              </a:rPr>
              <a:t>Combined Column and DOB</a:t>
            </a:r>
            <a:endParaRPr sz="1600">
              <a:solidFill>
                <a:schemeClr val="dk1"/>
              </a:solidFill>
              <a:latin typeface="Maven Pro"/>
              <a:ea typeface="Maven Pro"/>
              <a:cs typeface="Maven Pro"/>
              <a:sym typeface="Maven Pro"/>
            </a:endParaRPr>
          </a:p>
          <a:p>
            <a:pPr indent="-330200" lvl="1" marL="914400" rtl="0" algn="l">
              <a:spcBef>
                <a:spcPts val="0"/>
              </a:spcBef>
              <a:spcAft>
                <a:spcPts val="0"/>
              </a:spcAft>
              <a:buClr>
                <a:schemeClr val="dk1"/>
              </a:buClr>
              <a:buSzPts val="1600"/>
              <a:buFont typeface="Maven Pro"/>
              <a:buChar char="○"/>
            </a:pPr>
            <a:r>
              <a:rPr lang="en" sz="1600">
                <a:solidFill>
                  <a:schemeClr val="dk1"/>
                </a:solidFill>
                <a:latin typeface="Maven Pro"/>
                <a:ea typeface="Maven Pro"/>
                <a:cs typeface="Maven Pro"/>
                <a:sym typeface="Maven Pro"/>
              </a:rPr>
              <a:t>Trans_Date_Trans_Time</a:t>
            </a:r>
            <a:endParaRPr sz="1600">
              <a:solidFill>
                <a:schemeClr val="dk1"/>
              </a:solidFill>
              <a:latin typeface="Maven Pro"/>
              <a:ea typeface="Maven Pro"/>
              <a:cs typeface="Maven Pro"/>
              <a:sym typeface="Maven Pro"/>
            </a:endParaRPr>
          </a:p>
          <a:p>
            <a:pPr indent="-330200" lvl="1" marL="914400" rtl="0" algn="l">
              <a:spcBef>
                <a:spcPts val="0"/>
              </a:spcBef>
              <a:spcAft>
                <a:spcPts val="0"/>
              </a:spcAft>
              <a:buClr>
                <a:schemeClr val="dk1"/>
              </a:buClr>
              <a:buSzPts val="1600"/>
              <a:buFont typeface="Maven Pro"/>
              <a:buChar char="○"/>
            </a:pPr>
            <a:r>
              <a:rPr lang="en" sz="1600">
                <a:solidFill>
                  <a:schemeClr val="dk1"/>
                </a:solidFill>
                <a:latin typeface="Maven Pro"/>
                <a:ea typeface="Maven Pro"/>
                <a:cs typeface="Maven Pro"/>
                <a:sym typeface="Maven Pro"/>
              </a:rPr>
              <a:t>DOB</a:t>
            </a:r>
            <a:endParaRPr sz="1600">
              <a:solidFill>
                <a:schemeClr val="dk1"/>
              </a:solidFill>
              <a:latin typeface="Maven Pro"/>
              <a:ea typeface="Maven Pro"/>
              <a:cs typeface="Maven Pro"/>
              <a:sym typeface="Maven Pro"/>
            </a:endParaRPr>
          </a:p>
          <a:p>
            <a:pPr indent="-330200" lvl="0" marL="457200" rtl="0" algn="l">
              <a:spcBef>
                <a:spcPts val="0"/>
              </a:spcBef>
              <a:spcAft>
                <a:spcPts val="0"/>
              </a:spcAft>
              <a:buClr>
                <a:schemeClr val="dk1"/>
              </a:buClr>
              <a:buSzPts val="1600"/>
              <a:buFont typeface="Maven Pro"/>
              <a:buChar char="●"/>
            </a:pPr>
            <a:r>
              <a:rPr lang="en" sz="1600">
                <a:solidFill>
                  <a:schemeClr val="dk1"/>
                </a:solidFill>
                <a:latin typeface="Maven Pro"/>
                <a:ea typeface="Maven Pro"/>
                <a:cs typeface="Maven Pro"/>
                <a:sym typeface="Maven Pro"/>
              </a:rPr>
              <a:t>State</a:t>
            </a:r>
            <a:endParaRPr sz="1600">
              <a:solidFill>
                <a:schemeClr val="dk1"/>
              </a:solidFill>
              <a:latin typeface="Maven Pro"/>
              <a:ea typeface="Maven Pro"/>
              <a:cs typeface="Maven Pro"/>
              <a:sym typeface="Maven Pro"/>
            </a:endParaRPr>
          </a:p>
          <a:p>
            <a:pPr indent="-330200" lvl="1" marL="914400" rtl="0" algn="l">
              <a:spcBef>
                <a:spcPts val="0"/>
              </a:spcBef>
              <a:spcAft>
                <a:spcPts val="0"/>
              </a:spcAft>
              <a:buClr>
                <a:schemeClr val="dk1"/>
              </a:buClr>
              <a:buSzPts val="1600"/>
              <a:buFont typeface="Maven Pro"/>
              <a:buChar char="○"/>
            </a:pPr>
            <a:r>
              <a:rPr lang="en" sz="1600">
                <a:solidFill>
                  <a:schemeClr val="dk1"/>
                </a:solidFill>
                <a:latin typeface="Maven Pro"/>
                <a:ea typeface="Maven Pro"/>
                <a:cs typeface="Maven Pro"/>
                <a:sym typeface="Maven Pro"/>
              </a:rPr>
              <a:t>Bucket to Regions</a:t>
            </a:r>
            <a:endParaRPr sz="1600">
              <a:solidFill>
                <a:schemeClr val="dk1"/>
              </a:solidFill>
              <a:latin typeface="Maven Pro"/>
              <a:ea typeface="Maven Pro"/>
              <a:cs typeface="Maven Pro"/>
              <a:sym typeface="Maven Pro"/>
            </a:endParaRPr>
          </a:p>
          <a:p>
            <a:pPr indent="-330200" lvl="0" marL="457200" rtl="0" algn="l">
              <a:spcBef>
                <a:spcPts val="0"/>
              </a:spcBef>
              <a:spcAft>
                <a:spcPts val="0"/>
              </a:spcAft>
              <a:buClr>
                <a:schemeClr val="dk1"/>
              </a:buClr>
              <a:buSzPts val="1600"/>
              <a:buFont typeface="Maven Pro"/>
              <a:buChar char="●"/>
            </a:pPr>
            <a:r>
              <a:rPr lang="en" sz="1600">
                <a:solidFill>
                  <a:schemeClr val="dk1"/>
                </a:solidFill>
                <a:latin typeface="Maven Pro"/>
                <a:ea typeface="Maven Pro"/>
                <a:cs typeface="Maven Pro"/>
                <a:sym typeface="Maven Pro"/>
              </a:rPr>
              <a:t>Encode remaining categorical data</a:t>
            </a:r>
            <a:endParaRPr sz="1600">
              <a:solidFill>
                <a:schemeClr val="dk1"/>
              </a:solidFill>
              <a:latin typeface="Maven Pro"/>
              <a:ea typeface="Maven Pro"/>
              <a:cs typeface="Maven Pro"/>
              <a:sym typeface="Maven Pro"/>
            </a:endParaRPr>
          </a:p>
          <a:p>
            <a:pPr indent="-330200" lvl="0" marL="457200" rtl="0" algn="l">
              <a:spcBef>
                <a:spcPts val="0"/>
              </a:spcBef>
              <a:spcAft>
                <a:spcPts val="0"/>
              </a:spcAft>
              <a:buClr>
                <a:schemeClr val="dk1"/>
              </a:buClr>
              <a:buSzPts val="1600"/>
              <a:buFont typeface="Maven Pro"/>
              <a:buChar char="●"/>
            </a:pPr>
            <a:r>
              <a:rPr lang="en" sz="1600">
                <a:solidFill>
                  <a:schemeClr val="dk1"/>
                </a:solidFill>
                <a:latin typeface="Maven Pro"/>
                <a:ea typeface="Maven Pro"/>
                <a:cs typeface="Maven Pro"/>
                <a:sym typeface="Maven Pro"/>
              </a:rPr>
              <a:t>SCALE</a:t>
            </a:r>
            <a:endParaRPr sz="1600">
              <a:solidFill>
                <a:schemeClr val="dk1"/>
              </a:solidFill>
              <a:latin typeface="Maven Pro"/>
              <a:ea typeface="Maven Pro"/>
              <a:cs typeface="Maven Pro"/>
              <a:sym typeface="Maven Pro"/>
            </a:endParaRPr>
          </a:p>
          <a:p>
            <a:pPr indent="0" lvl="0" marL="0" rtl="0" algn="l">
              <a:spcBef>
                <a:spcPts val="0"/>
              </a:spcBef>
              <a:spcAft>
                <a:spcPts val="0"/>
              </a:spcAft>
              <a:buNone/>
            </a:pPr>
            <a:r>
              <a:t/>
            </a:r>
            <a:endParaRPr>
              <a:solidFill>
                <a:schemeClr val="dk1"/>
              </a:solidFill>
            </a:endParaRPr>
          </a:p>
        </p:txBody>
      </p:sp>
      <p:pic>
        <p:nvPicPr>
          <p:cNvPr id="448" name="Google Shape;448;p41"/>
          <p:cNvPicPr preferRelativeResize="0"/>
          <p:nvPr/>
        </p:nvPicPr>
        <p:blipFill>
          <a:blip r:embed="rId3">
            <a:alphaModFix/>
          </a:blip>
          <a:stretch>
            <a:fillRect/>
          </a:stretch>
        </p:blipFill>
        <p:spPr>
          <a:xfrm>
            <a:off x="64825" y="238900"/>
            <a:ext cx="4157225" cy="4426825"/>
          </a:xfrm>
          <a:prstGeom prst="rect">
            <a:avLst/>
          </a:prstGeom>
          <a:noFill/>
          <a:ln>
            <a:noFill/>
          </a:ln>
        </p:spPr>
      </p:pic>
      <p:sp>
        <p:nvSpPr>
          <p:cNvPr id="449" name="Google Shape;449;p41"/>
          <p:cNvSpPr txBox="1"/>
          <p:nvPr>
            <p:ph idx="1" type="subTitle"/>
          </p:nvPr>
        </p:nvSpPr>
        <p:spPr>
          <a:xfrm>
            <a:off x="4163550" y="4118525"/>
            <a:ext cx="4839300" cy="547200"/>
          </a:xfrm>
          <a:prstGeom prst="rect">
            <a:avLst/>
          </a:prstGeom>
        </p:spPr>
        <p:txBody>
          <a:bodyPr anchorCtr="0" anchor="t" bIns="91425" lIns="91425" spcFirstLastPara="1" rIns="91425" wrap="square" tIns="91425">
            <a:normAutofit/>
          </a:bodyPr>
          <a:lstStyle/>
          <a:p>
            <a:pPr indent="0" lvl="0" marL="0" rtl="0" algn="ctr">
              <a:lnSpc>
                <a:spcPct val="80000"/>
              </a:lnSpc>
              <a:spcBef>
                <a:spcPts val="0"/>
              </a:spcBef>
              <a:spcAft>
                <a:spcPts val="0"/>
              </a:spcAft>
              <a:buNone/>
            </a:pPr>
            <a:r>
              <a:rPr lang="en" sz="2200">
                <a:solidFill>
                  <a:schemeClr val="dk1"/>
                </a:solidFill>
                <a:latin typeface="Maven Pro"/>
                <a:ea typeface="Maven Pro"/>
                <a:cs typeface="Maven Pro"/>
                <a:sym typeface="Maven Pro"/>
              </a:rPr>
              <a:t>Train Test Split</a:t>
            </a:r>
            <a:endParaRPr sz="2200">
              <a:solidFill>
                <a:schemeClr val="dk1"/>
              </a:solidFill>
              <a:latin typeface="Maven Pro"/>
              <a:ea typeface="Maven Pro"/>
              <a:cs typeface="Maven Pro"/>
              <a:sym typeface="Maven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42"/>
          <p:cNvSpPr txBox="1"/>
          <p:nvPr>
            <p:ph idx="1" type="body"/>
          </p:nvPr>
        </p:nvSpPr>
        <p:spPr>
          <a:xfrm>
            <a:off x="4460950" y="1152475"/>
            <a:ext cx="4683000" cy="1866900"/>
          </a:xfrm>
          <a:prstGeom prst="rect">
            <a:avLst/>
          </a:prstGeom>
        </p:spPr>
        <p:txBody>
          <a:bodyPr anchorCtr="0" anchor="t" bIns="91425" lIns="91425" spcFirstLastPara="1" rIns="91425" wrap="square" tIns="91425">
            <a:normAutofit fontScale="70000" lnSpcReduction="20000"/>
          </a:bodyPr>
          <a:lstStyle/>
          <a:p>
            <a:pPr indent="0" lvl="0" marL="0" rtl="0" algn="ctr">
              <a:spcBef>
                <a:spcPts val="0"/>
              </a:spcBef>
              <a:spcAft>
                <a:spcPts val="0"/>
              </a:spcAft>
              <a:buNone/>
            </a:pPr>
            <a:r>
              <a:rPr lang="en" sz="3063">
                <a:solidFill>
                  <a:schemeClr val="dk1"/>
                </a:solidFill>
                <a:latin typeface="Maven Pro"/>
                <a:ea typeface="Maven Pro"/>
                <a:cs typeface="Maven Pro"/>
                <a:sym typeface="Maven Pro"/>
              </a:rPr>
              <a:t>Methods and Results</a:t>
            </a:r>
            <a:endParaRPr sz="3063">
              <a:solidFill>
                <a:schemeClr val="dk1"/>
              </a:solidFill>
              <a:latin typeface="Maven Pro"/>
              <a:ea typeface="Maven Pro"/>
              <a:cs typeface="Maven Pro"/>
              <a:sym typeface="Maven Pro"/>
            </a:endParaRPr>
          </a:p>
          <a:p>
            <a:pPr indent="0" lvl="0" marL="0" rtl="0" algn="l">
              <a:spcBef>
                <a:spcPts val="1200"/>
              </a:spcBef>
              <a:spcAft>
                <a:spcPts val="0"/>
              </a:spcAft>
              <a:buNone/>
            </a:pPr>
            <a:r>
              <a:rPr lang="en">
                <a:solidFill>
                  <a:schemeClr val="dk1"/>
                </a:solidFill>
                <a:latin typeface="Maven Pro"/>
                <a:ea typeface="Maven Pro"/>
                <a:cs typeface="Maven Pro"/>
                <a:sym typeface="Maven Pro"/>
              </a:rPr>
              <a:t>Logistic Regression </a:t>
            </a:r>
            <a:endParaRPr>
              <a:solidFill>
                <a:schemeClr val="dk1"/>
              </a:solidFill>
              <a:latin typeface="Maven Pro"/>
              <a:ea typeface="Maven Pro"/>
              <a:cs typeface="Maven Pro"/>
              <a:sym typeface="Maven Pro"/>
            </a:endParaRPr>
          </a:p>
          <a:p>
            <a:pPr indent="0" lvl="0" marL="0" rtl="0" algn="l">
              <a:spcBef>
                <a:spcPts val="1200"/>
              </a:spcBef>
              <a:spcAft>
                <a:spcPts val="0"/>
              </a:spcAft>
              <a:buNone/>
            </a:pPr>
            <a:r>
              <a:rPr lang="en">
                <a:solidFill>
                  <a:schemeClr val="dk1"/>
                </a:solidFill>
                <a:latin typeface="Maven Pro"/>
                <a:ea typeface="Maven Pro"/>
                <a:cs typeface="Maven Pro"/>
                <a:sym typeface="Maven Pro"/>
              </a:rPr>
              <a:t>SMOTE vs Random Forest</a:t>
            </a:r>
            <a:endParaRPr>
              <a:solidFill>
                <a:schemeClr val="dk1"/>
              </a:solidFill>
              <a:latin typeface="Maven Pro"/>
              <a:ea typeface="Maven Pro"/>
              <a:cs typeface="Maven Pro"/>
              <a:sym typeface="Maven Pro"/>
            </a:endParaRPr>
          </a:p>
          <a:p>
            <a:pPr indent="0" lvl="0" marL="0" rtl="0" algn="l">
              <a:spcBef>
                <a:spcPts val="1200"/>
              </a:spcBef>
              <a:spcAft>
                <a:spcPts val="0"/>
              </a:spcAft>
              <a:buNone/>
            </a:pPr>
            <a:r>
              <a:rPr lang="en">
                <a:solidFill>
                  <a:schemeClr val="dk1"/>
                </a:solidFill>
                <a:latin typeface="Maven Pro"/>
                <a:ea typeface="Maven Pro"/>
                <a:cs typeface="Maven Pro"/>
                <a:sym typeface="Maven Pro"/>
              </a:rPr>
              <a:t>Accuracy, Precision, and Sensitivity</a:t>
            </a:r>
            <a:endParaRPr>
              <a:solidFill>
                <a:schemeClr val="dk1"/>
              </a:solidFill>
              <a:latin typeface="Maven Pro"/>
              <a:ea typeface="Maven Pro"/>
              <a:cs typeface="Maven Pro"/>
              <a:sym typeface="Maven Pro"/>
            </a:endParaRPr>
          </a:p>
          <a:p>
            <a:pPr indent="0" lvl="0" marL="0" rtl="0" algn="l">
              <a:spcBef>
                <a:spcPts val="1200"/>
              </a:spcBef>
              <a:spcAft>
                <a:spcPts val="1200"/>
              </a:spcAft>
              <a:buNone/>
            </a:pPr>
            <a:r>
              <a:t/>
            </a:r>
            <a:endParaRPr/>
          </a:p>
        </p:txBody>
      </p:sp>
      <p:pic>
        <p:nvPicPr>
          <p:cNvPr id="455" name="Google Shape;455;p42"/>
          <p:cNvPicPr preferRelativeResize="0"/>
          <p:nvPr/>
        </p:nvPicPr>
        <p:blipFill>
          <a:blip r:embed="rId3">
            <a:alphaModFix/>
          </a:blip>
          <a:stretch>
            <a:fillRect/>
          </a:stretch>
        </p:blipFill>
        <p:spPr>
          <a:xfrm>
            <a:off x="152400" y="2804575"/>
            <a:ext cx="3867150" cy="1866900"/>
          </a:xfrm>
          <a:prstGeom prst="rect">
            <a:avLst/>
          </a:prstGeom>
          <a:noFill/>
          <a:ln>
            <a:noFill/>
          </a:ln>
        </p:spPr>
      </p:pic>
      <p:pic>
        <p:nvPicPr>
          <p:cNvPr id="456" name="Google Shape;456;p42"/>
          <p:cNvPicPr preferRelativeResize="0"/>
          <p:nvPr/>
        </p:nvPicPr>
        <p:blipFill>
          <a:blip r:embed="rId4">
            <a:alphaModFix/>
          </a:blip>
          <a:stretch>
            <a:fillRect/>
          </a:stretch>
        </p:blipFill>
        <p:spPr>
          <a:xfrm>
            <a:off x="4986125" y="2804575"/>
            <a:ext cx="3724275" cy="1809750"/>
          </a:xfrm>
          <a:prstGeom prst="rect">
            <a:avLst/>
          </a:prstGeom>
          <a:noFill/>
          <a:ln>
            <a:noFill/>
          </a:ln>
        </p:spPr>
      </p:pic>
      <p:sp>
        <p:nvSpPr>
          <p:cNvPr id="457" name="Google Shape;457;p42"/>
          <p:cNvSpPr txBox="1"/>
          <p:nvPr>
            <p:ph idx="4294967295" type="ctrTitle"/>
          </p:nvPr>
        </p:nvSpPr>
        <p:spPr>
          <a:xfrm>
            <a:off x="4572000" y="92625"/>
            <a:ext cx="4260300" cy="85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680">
                <a:latin typeface="Maven Pro SemiBold"/>
                <a:ea typeface="Maven Pro SemiBold"/>
                <a:cs typeface="Maven Pro SemiBold"/>
                <a:sym typeface="Maven Pro SemiBold"/>
              </a:rPr>
              <a:t>Machine Learning</a:t>
            </a:r>
            <a:endParaRPr sz="3680">
              <a:latin typeface="Maven Pro SemiBold"/>
              <a:ea typeface="Maven Pro SemiBold"/>
              <a:cs typeface="Maven Pro SemiBold"/>
              <a:sym typeface="Maven Pro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3"/>
          <p:cNvSpPr txBox="1"/>
          <p:nvPr>
            <p:ph type="title"/>
          </p:nvPr>
        </p:nvSpPr>
        <p:spPr>
          <a:xfrm>
            <a:off x="4470600" y="128125"/>
            <a:ext cx="43617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Maven Pro SemiBold"/>
                <a:ea typeface="Maven Pro SemiBold"/>
                <a:cs typeface="Maven Pro SemiBold"/>
                <a:sym typeface="Maven Pro SemiBold"/>
              </a:rPr>
              <a:t>Can it be Better?</a:t>
            </a:r>
            <a:endParaRPr>
              <a:latin typeface="Maven Pro SemiBold"/>
              <a:ea typeface="Maven Pro SemiBold"/>
              <a:cs typeface="Maven Pro SemiBold"/>
              <a:sym typeface="Maven Pro SemiBold"/>
            </a:endParaRPr>
          </a:p>
        </p:txBody>
      </p:sp>
      <p:sp>
        <p:nvSpPr>
          <p:cNvPr id="463" name="Google Shape;463;p43"/>
          <p:cNvSpPr txBox="1"/>
          <p:nvPr>
            <p:ph idx="1" type="body"/>
          </p:nvPr>
        </p:nvSpPr>
        <p:spPr>
          <a:xfrm>
            <a:off x="4339075" y="1152475"/>
            <a:ext cx="44931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570">
                <a:solidFill>
                  <a:schemeClr val="dk1"/>
                </a:solidFill>
                <a:latin typeface="Maven Pro"/>
                <a:ea typeface="Maven Pro"/>
                <a:cs typeface="Maven Pro"/>
                <a:sym typeface="Maven Pro"/>
              </a:rPr>
              <a:t>Methods - SMOTE, Random UnderSampling, Random OverSampling, Random Forest</a:t>
            </a:r>
            <a:endParaRPr sz="1570">
              <a:solidFill>
                <a:schemeClr val="dk1"/>
              </a:solidFill>
              <a:latin typeface="Maven Pro"/>
              <a:ea typeface="Maven Pro"/>
              <a:cs typeface="Maven Pro"/>
              <a:sym typeface="Maven Pro"/>
            </a:endParaRPr>
          </a:p>
          <a:p>
            <a:pPr indent="0" lvl="0" marL="0" rtl="0" algn="l">
              <a:spcBef>
                <a:spcPts val="1200"/>
              </a:spcBef>
              <a:spcAft>
                <a:spcPts val="0"/>
              </a:spcAft>
              <a:buNone/>
            </a:pPr>
            <a:r>
              <a:rPr lang="en" sz="1570">
                <a:solidFill>
                  <a:schemeClr val="dk1"/>
                </a:solidFill>
                <a:latin typeface="Maven Pro"/>
                <a:ea typeface="Maven Pro"/>
                <a:cs typeface="Maven Pro"/>
                <a:sym typeface="Maven Pro"/>
              </a:rPr>
              <a:t>Consider Spending History</a:t>
            </a:r>
            <a:endParaRPr sz="1570">
              <a:solidFill>
                <a:schemeClr val="dk1"/>
              </a:solidFill>
              <a:latin typeface="Maven Pro"/>
              <a:ea typeface="Maven Pro"/>
              <a:cs typeface="Maven Pro"/>
              <a:sym typeface="Maven Pro"/>
            </a:endParaRPr>
          </a:p>
          <a:p>
            <a:pPr indent="-328356" lvl="0" marL="457200" rtl="0" algn="l">
              <a:spcBef>
                <a:spcPts val="1200"/>
              </a:spcBef>
              <a:spcAft>
                <a:spcPts val="0"/>
              </a:spcAft>
              <a:buClr>
                <a:schemeClr val="dk1"/>
              </a:buClr>
              <a:buSzPts val="1571"/>
              <a:buFont typeface="Maven Pro"/>
              <a:buChar char="●"/>
            </a:pPr>
            <a:r>
              <a:rPr lang="en" sz="1570">
                <a:solidFill>
                  <a:schemeClr val="dk1"/>
                </a:solidFill>
                <a:latin typeface="Maven Pro"/>
                <a:ea typeface="Maven Pro"/>
                <a:cs typeface="Maven Pro"/>
                <a:sym typeface="Maven Pro"/>
              </a:rPr>
              <a:t>Add weight to change in spend patterns</a:t>
            </a:r>
            <a:endParaRPr sz="1570">
              <a:solidFill>
                <a:schemeClr val="dk1"/>
              </a:solidFill>
              <a:latin typeface="Maven Pro"/>
              <a:ea typeface="Maven Pro"/>
              <a:cs typeface="Maven Pro"/>
              <a:sym typeface="Maven Pro"/>
            </a:endParaRPr>
          </a:p>
          <a:p>
            <a:pPr indent="0" lvl="0" marL="0" rtl="0" algn="l">
              <a:spcBef>
                <a:spcPts val="1200"/>
              </a:spcBef>
              <a:spcAft>
                <a:spcPts val="0"/>
              </a:spcAft>
              <a:buNone/>
            </a:pPr>
            <a:r>
              <a:rPr lang="en" sz="1570">
                <a:solidFill>
                  <a:schemeClr val="dk1"/>
                </a:solidFill>
                <a:latin typeface="Maven Pro"/>
                <a:ea typeface="Maven Pro"/>
                <a:cs typeface="Maven Pro"/>
                <a:sym typeface="Maven Pro"/>
              </a:rPr>
              <a:t>Reduce Features - Amount, Spend History, Age, Time, Day, Month, and Region</a:t>
            </a:r>
            <a:endParaRPr sz="1570">
              <a:solidFill>
                <a:schemeClr val="dk1"/>
              </a:solidFill>
              <a:latin typeface="Maven Pro"/>
              <a:ea typeface="Maven Pro"/>
              <a:cs typeface="Maven Pro"/>
              <a:sym typeface="Maven Pro"/>
            </a:endParaRPr>
          </a:p>
          <a:p>
            <a:pPr indent="0" lvl="0" marL="0" rtl="0" algn="l">
              <a:spcBef>
                <a:spcPts val="1200"/>
              </a:spcBef>
              <a:spcAft>
                <a:spcPts val="0"/>
              </a:spcAft>
              <a:buNone/>
            </a:pPr>
            <a:r>
              <a:rPr lang="en" sz="1570">
                <a:solidFill>
                  <a:schemeClr val="dk1"/>
                </a:solidFill>
                <a:latin typeface="Maven Pro"/>
                <a:ea typeface="Maven Pro"/>
                <a:cs typeface="Maven Pro"/>
                <a:sym typeface="Maven Pro"/>
              </a:rPr>
              <a:t>Results </a:t>
            </a:r>
            <a:endParaRPr sz="1570">
              <a:solidFill>
                <a:schemeClr val="dk1"/>
              </a:solidFill>
              <a:latin typeface="Maven Pro"/>
              <a:ea typeface="Maven Pro"/>
              <a:cs typeface="Maven Pro"/>
              <a:sym typeface="Maven Pro"/>
            </a:endParaRPr>
          </a:p>
          <a:p>
            <a:pPr indent="-328356" lvl="0" marL="457200" rtl="0" algn="l">
              <a:spcBef>
                <a:spcPts val="1200"/>
              </a:spcBef>
              <a:spcAft>
                <a:spcPts val="0"/>
              </a:spcAft>
              <a:buClr>
                <a:schemeClr val="dk1"/>
              </a:buClr>
              <a:buSzPts val="1571"/>
              <a:buFont typeface="Maven Pro"/>
              <a:buChar char="●"/>
            </a:pPr>
            <a:r>
              <a:rPr lang="en" sz="1570">
                <a:solidFill>
                  <a:schemeClr val="dk1"/>
                </a:solidFill>
                <a:latin typeface="Maven Pro"/>
                <a:ea typeface="Maven Pro"/>
                <a:cs typeface="Maven Pro"/>
                <a:sym typeface="Maven Pro"/>
              </a:rPr>
              <a:t>Minimal increase in identified fraud.</a:t>
            </a:r>
            <a:endParaRPr sz="1570">
              <a:solidFill>
                <a:schemeClr val="dk1"/>
              </a:solidFill>
              <a:latin typeface="Maven Pro"/>
              <a:ea typeface="Maven Pro"/>
              <a:cs typeface="Maven Pro"/>
              <a:sym typeface="Maven Pro"/>
            </a:endParaRPr>
          </a:p>
          <a:p>
            <a:pPr indent="-328356" lvl="0" marL="457200" rtl="0" algn="l">
              <a:spcBef>
                <a:spcPts val="0"/>
              </a:spcBef>
              <a:spcAft>
                <a:spcPts val="0"/>
              </a:spcAft>
              <a:buClr>
                <a:schemeClr val="dk1"/>
              </a:buClr>
              <a:buSzPts val="1571"/>
              <a:buFont typeface="Maven Pro"/>
              <a:buChar char="●"/>
            </a:pPr>
            <a:r>
              <a:rPr lang="en" sz="1570">
                <a:solidFill>
                  <a:schemeClr val="dk1"/>
                </a:solidFill>
                <a:latin typeface="Maven Pro"/>
                <a:ea typeface="Maven Pro"/>
                <a:cs typeface="Maven Pro"/>
                <a:sym typeface="Maven Pro"/>
              </a:rPr>
              <a:t>Significant increase in false negatives.</a:t>
            </a:r>
            <a:endParaRPr sz="1570">
              <a:solidFill>
                <a:schemeClr val="dk1"/>
              </a:solidFill>
              <a:latin typeface="Maven Pro"/>
              <a:ea typeface="Maven Pro"/>
              <a:cs typeface="Maven Pro"/>
              <a:sym typeface="Maven Pro"/>
            </a:endParaRPr>
          </a:p>
          <a:p>
            <a:pPr indent="0" lvl="0" marL="0" rtl="0" algn="l">
              <a:spcBef>
                <a:spcPts val="1200"/>
              </a:spcBef>
              <a:spcAft>
                <a:spcPts val="1200"/>
              </a:spcAft>
              <a:buNone/>
            </a:pPr>
            <a:r>
              <a:t/>
            </a:r>
            <a:endParaRPr sz="17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4"/>
          <p:cNvSpPr txBox="1"/>
          <p:nvPr>
            <p:ph type="title"/>
          </p:nvPr>
        </p:nvSpPr>
        <p:spPr>
          <a:xfrm>
            <a:off x="4309750" y="137875"/>
            <a:ext cx="45372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Maven Pro"/>
                <a:ea typeface="Maven Pro"/>
                <a:cs typeface="Maven Pro"/>
                <a:sym typeface="Maven Pro"/>
              </a:rPr>
              <a:t>Final Solution</a:t>
            </a:r>
            <a:endParaRPr b="1">
              <a:latin typeface="Maven Pro"/>
              <a:ea typeface="Maven Pro"/>
              <a:cs typeface="Maven Pro"/>
              <a:sym typeface="Maven Pro"/>
            </a:endParaRPr>
          </a:p>
        </p:txBody>
      </p:sp>
      <p:sp>
        <p:nvSpPr>
          <p:cNvPr id="469" name="Google Shape;469;p44"/>
          <p:cNvSpPr txBox="1"/>
          <p:nvPr>
            <p:ph idx="1" type="body"/>
          </p:nvPr>
        </p:nvSpPr>
        <p:spPr>
          <a:xfrm>
            <a:off x="4324450" y="1045225"/>
            <a:ext cx="4537200" cy="152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 sz="1917">
                <a:solidFill>
                  <a:schemeClr val="dk1"/>
                </a:solidFill>
                <a:latin typeface="Maven Pro"/>
                <a:ea typeface="Maven Pro"/>
                <a:cs typeface="Maven Pro"/>
                <a:sym typeface="Maven Pro"/>
              </a:rPr>
              <a:t>Method - Random Forest</a:t>
            </a:r>
            <a:endParaRPr sz="1917">
              <a:solidFill>
                <a:schemeClr val="dk1"/>
              </a:solidFill>
              <a:latin typeface="Maven Pro"/>
              <a:ea typeface="Maven Pro"/>
              <a:cs typeface="Maven Pro"/>
              <a:sym typeface="Maven Pro"/>
            </a:endParaRPr>
          </a:p>
          <a:p>
            <a:pPr indent="0" lvl="0" marL="0" rtl="0" algn="l">
              <a:spcBef>
                <a:spcPts val="1200"/>
              </a:spcBef>
              <a:spcAft>
                <a:spcPts val="1200"/>
              </a:spcAft>
              <a:buNone/>
            </a:pPr>
            <a:r>
              <a:rPr lang="en" sz="1917">
                <a:solidFill>
                  <a:schemeClr val="dk1"/>
                </a:solidFill>
                <a:latin typeface="Maven Pro"/>
                <a:ea typeface="Maven Pro"/>
                <a:cs typeface="Maven Pro"/>
                <a:sym typeface="Maven Pro"/>
              </a:rPr>
              <a:t>Focused Features - Amt, Zip, City Population, Spend Pattern, Time, Day, Month, Category of Transaction, Gender, Region</a:t>
            </a:r>
            <a:endParaRPr sz="1917">
              <a:solidFill>
                <a:schemeClr val="dk1"/>
              </a:solidFill>
              <a:latin typeface="Maven Pro"/>
              <a:ea typeface="Maven Pro"/>
              <a:cs typeface="Maven Pro"/>
              <a:sym typeface="Maven Pro"/>
            </a:endParaRPr>
          </a:p>
        </p:txBody>
      </p:sp>
      <p:pic>
        <p:nvPicPr>
          <p:cNvPr id="470" name="Google Shape;470;p44"/>
          <p:cNvPicPr preferRelativeResize="0"/>
          <p:nvPr/>
        </p:nvPicPr>
        <p:blipFill>
          <a:blip r:embed="rId3">
            <a:alphaModFix/>
          </a:blip>
          <a:stretch>
            <a:fillRect/>
          </a:stretch>
        </p:blipFill>
        <p:spPr>
          <a:xfrm>
            <a:off x="4925375" y="2640550"/>
            <a:ext cx="3563849" cy="2401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pic>
        <p:nvPicPr>
          <p:cNvPr id="475" name="Google Shape;475;p45">
            <a:hlinkClick r:id="rId3"/>
          </p:cNvPr>
          <p:cNvPicPr preferRelativeResize="0"/>
          <p:nvPr/>
        </p:nvPicPr>
        <p:blipFill rotWithShape="1">
          <a:blip r:embed="rId4">
            <a:alphaModFix/>
          </a:blip>
          <a:srcRect b="0" l="4103" r="4094" t="0"/>
          <a:stretch/>
        </p:blipFill>
        <p:spPr>
          <a:xfrm>
            <a:off x="0" y="0"/>
            <a:ext cx="9144006" cy="5143495"/>
          </a:xfrm>
          <a:prstGeom prst="rect">
            <a:avLst/>
          </a:prstGeom>
          <a:noFill/>
          <a:ln>
            <a:noFill/>
          </a:ln>
        </p:spPr>
      </p:pic>
      <p:sp>
        <p:nvSpPr>
          <p:cNvPr id="476" name="Google Shape;476;p45"/>
          <p:cNvSpPr/>
          <p:nvPr/>
        </p:nvSpPr>
        <p:spPr>
          <a:xfrm>
            <a:off x="0" y="0"/>
            <a:ext cx="2811300" cy="5143500"/>
          </a:xfrm>
          <a:prstGeom prst="rect">
            <a:avLst/>
          </a:prstGeom>
          <a:solidFill>
            <a:srgbClr val="FFFFFF">
              <a:alpha val="8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5"/>
          <p:cNvSpPr txBox="1"/>
          <p:nvPr>
            <p:ph type="title"/>
          </p:nvPr>
        </p:nvSpPr>
        <p:spPr>
          <a:xfrm>
            <a:off x="232878" y="219975"/>
            <a:ext cx="2336400" cy="915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Tableau Dashboard</a:t>
            </a:r>
            <a:endParaRPr/>
          </a:p>
        </p:txBody>
      </p:sp>
      <p:sp>
        <p:nvSpPr>
          <p:cNvPr id="478" name="Google Shape;478;p45"/>
          <p:cNvSpPr txBox="1"/>
          <p:nvPr>
            <p:ph idx="1" type="body"/>
          </p:nvPr>
        </p:nvSpPr>
        <p:spPr>
          <a:xfrm>
            <a:off x="127400" y="1290250"/>
            <a:ext cx="2442000" cy="35229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Create visualization from worksheets and Dashboards to visualize credit card fraud</a:t>
            </a:r>
            <a:endParaRPr/>
          </a:p>
          <a:p>
            <a:pPr indent="-317500" lvl="0" marL="457200" rtl="0" algn="l">
              <a:spcBef>
                <a:spcPts val="0"/>
              </a:spcBef>
              <a:spcAft>
                <a:spcPts val="0"/>
              </a:spcAft>
              <a:buSzPts val="1400"/>
              <a:buChar char="●"/>
            </a:pPr>
            <a:r>
              <a:rPr lang="en"/>
              <a:t>Be able to locate trends </a:t>
            </a:r>
            <a:endParaRPr/>
          </a:p>
          <a:p>
            <a:pPr indent="-317500" lvl="0" marL="457200" rtl="0" algn="l">
              <a:spcBef>
                <a:spcPts val="0"/>
              </a:spcBef>
              <a:spcAft>
                <a:spcPts val="0"/>
              </a:spcAft>
              <a:buSzPts val="1400"/>
              <a:buChar char="●"/>
            </a:pPr>
            <a:r>
              <a:rPr lang="en" u="sng">
                <a:solidFill>
                  <a:schemeClr val="hlink"/>
                </a:solidFill>
                <a:hlinkClick r:id="rId5"/>
              </a:rPr>
              <a:t>Credit Card Fraud Visualizations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6"/>
          <p:cNvSpPr txBox="1"/>
          <p:nvPr/>
        </p:nvSpPr>
        <p:spPr>
          <a:xfrm>
            <a:off x="2648425" y="-68225"/>
            <a:ext cx="34707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300">
                <a:solidFill>
                  <a:schemeClr val="lt1"/>
                </a:solidFill>
                <a:latin typeface="Nunito"/>
                <a:ea typeface="Nunito"/>
                <a:cs typeface="Nunito"/>
                <a:sym typeface="Nunito"/>
              </a:rPr>
              <a:t>StoryBoard</a:t>
            </a:r>
            <a:endParaRPr b="1" sz="3300">
              <a:solidFill>
                <a:schemeClr val="lt1"/>
              </a:solidFill>
              <a:latin typeface="Nunito"/>
              <a:ea typeface="Nunito"/>
              <a:cs typeface="Nunito"/>
              <a:sym typeface="Nunito"/>
            </a:endParaRPr>
          </a:p>
        </p:txBody>
      </p:sp>
      <p:pic>
        <p:nvPicPr>
          <p:cNvPr id="484" name="Google Shape;484;p46"/>
          <p:cNvPicPr preferRelativeResize="0"/>
          <p:nvPr/>
        </p:nvPicPr>
        <p:blipFill>
          <a:blip r:embed="rId3">
            <a:alphaModFix/>
          </a:blip>
          <a:stretch>
            <a:fillRect/>
          </a:stretch>
        </p:blipFill>
        <p:spPr>
          <a:xfrm>
            <a:off x="122800" y="523575"/>
            <a:ext cx="8936300" cy="2397175"/>
          </a:xfrm>
          <a:prstGeom prst="rect">
            <a:avLst/>
          </a:prstGeom>
          <a:noFill/>
          <a:ln>
            <a:noFill/>
          </a:ln>
        </p:spPr>
      </p:pic>
      <p:pic>
        <p:nvPicPr>
          <p:cNvPr id="485" name="Google Shape;485;p46"/>
          <p:cNvPicPr preferRelativeResize="0"/>
          <p:nvPr/>
        </p:nvPicPr>
        <p:blipFill>
          <a:blip r:embed="rId4">
            <a:alphaModFix/>
          </a:blip>
          <a:stretch>
            <a:fillRect/>
          </a:stretch>
        </p:blipFill>
        <p:spPr>
          <a:xfrm>
            <a:off x="122800" y="2866175"/>
            <a:ext cx="8936299" cy="2140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id="490" name="Google Shape;490;p47">
            <a:hlinkClick r:id="rId3"/>
          </p:cNvPr>
          <p:cNvPicPr preferRelativeResize="0"/>
          <p:nvPr/>
        </p:nvPicPr>
        <p:blipFill>
          <a:blip r:embed="rId4">
            <a:alphaModFix/>
          </a:blip>
          <a:stretch>
            <a:fillRect/>
          </a:stretch>
        </p:blipFill>
        <p:spPr>
          <a:xfrm>
            <a:off x="0" y="0"/>
            <a:ext cx="9144000" cy="5213200"/>
          </a:xfrm>
          <a:prstGeom prst="rect">
            <a:avLst/>
          </a:prstGeom>
          <a:noFill/>
          <a:ln>
            <a:noFill/>
          </a:ln>
        </p:spPr>
      </p:pic>
      <p:sp>
        <p:nvSpPr>
          <p:cNvPr id="491" name="Google Shape;491;p47"/>
          <p:cNvSpPr txBox="1"/>
          <p:nvPr>
            <p:ph type="title"/>
          </p:nvPr>
        </p:nvSpPr>
        <p:spPr>
          <a:xfrm>
            <a:off x="-117825" y="651925"/>
            <a:ext cx="2336400" cy="455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2600">
                <a:solidFill>
                  <a:schemeClr val="lt1"/>
                </a:solidFill>
              </a:rPr>
              <a:t>Technologies</a:t>
            </a:r>
            <a:endParaRPr sz="2600">
              <a:solidFill>
                <a:schemeClr val="lt1"/>
              </a:solidFill>
            </a:endParaRPr>
          </a:p>
        </p:txBody>
      </p:sp>
      <p:sp>
        <p:nvSpPr>
          <p:cNvPr id="492" name="Google Shape;492;p47"/>
          <p:cNvSpPr txBox="1"/>
          <p:nvPr>
            <p:ph idx="1" type="body"/>
          </p:nvPr>
        </p:nvSpPr>
        <p:spPr>
          <a:xfrm>
            <a:off x="65625" y="1290250"/>
            <a:ext cx="1969500" cy="35229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chemeClr val="lt1"/>
              </a:buClr>
              <a:buSzPts val="1700"/>
              <a:buChar char="●"/>
            </a:pPr>
            <a:r>
              <a:rPr lang="en" sz="1700">
                <a:solidFill>
                  <a:schemeClr val="lt1"/>
                </a:solidFill>
              </a:rPr>
              <a:t>Entity Relationship Diagram</a:t>
            </a:r>
            <a:endParaRPr sz="1700">
              <a:solidFill>
                <a:schemeClr val="lt1"/>
              </a:solidFill>
            </a:endParaRPr>
          </a:p>
          <a:p>
            <a:pPr indent="-336550" lvl="0" marL="457200" rtl="0" algn="l">
              <a:spcBef>
                <a:spcPts val="0"/>
              </a:spcBef>
              <a:spcAft>
                <a:spcPts val="0"/>
              </a:spcAft>
              <a:buClr>
                <a:schemeClr val="lt1"/>
              </a:buClr>
              <a:buSzPts val="1700"/>
              <a:buChar char="●"/>
            </a:pPr>
            <a:r>
              <a:rPr lang="en" sz="1700">
                <a:solidFill>
                  <a:schemeClr val="lt1"/>
                </a:solidFill>
              </a:rPr>
              <a:t>Jupyter Notebook</a:t>
            </a:r>
            <a:endParaRPr sz="1700">
              <a:solidFill>
                <a:schemeClr val="lt1"/>
              </a:solidFill>
            </a:endParaRPr>
          </a:p>
          <a:p>
            <a:pPr indent="-336550" lvl="0" marL="457200" rtl="0" algn="l">
              <a:spcBef>
                <a:spcPts val="0"/>
              </a:spcBef>
              <a:spcAft>
                <a:spcPts val="0"/>
              </a:spcAft>
              <a:buClr>
                <a:schemeClr val="lt1"/>
              </a:buClr>
              <a:buSzPts val="1700"/>
              <a:buChar char="●"/>
            </a:pPr>
            <a:r>
              <a:rPr lang="en" sz="1700">
                <a:solidFill>
                  <a:schemeClr val="lt1"/>
                </a:solidFill>
              </a:rPr>
              <a:t>AWS</a:t>
            </a:r>
            <a:endParaRPr sz="1700">
              <a:solidFill>
                <a:schemeClr val="lt1"/>
              </a:solidFill>
            </a:endParaRPr>
          </a:p>
        </p:txBody>
      </p:sp>
      <p:sp>
        <p:nvSpPr>
          <p:cNvPr id="493" name="Google Shape;493;p47"/>
          <p:cNvSpPr txBox="1"/>
          <p:nvPr>
            <p:ph type="title"/>
          </p:nvPr>
        </p:nvSpPr>
        <p:spPr>
          <a:xfrm>
            <a:off x="2483325" y="567475"/>
            <a:ext cx="2336400" cy="539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2600">
                <a:solidFill>
                  <a:schemeClr val="lt1"/>
                </a:solidFill>
              </a:rPr>
              <a:t>Languages</a:t>
            </a:r>
            <a:endParaRPr sz="2600">
              <a:solidFill>
                <a:schemeClr val="lt1"/>
              </a:solidFill>
            </a:endParaRPr>
          </a:p>
        </p:txBody>
      </p:sp>
      <p:sp>
        <p:nvSpPr>
          <p:cNvPr id="494" name="Google Shape;494;p47"/>
          <p:cNvSpPr txBox="1"/>
          <p:nvPr>
            <p:ph type="title"/>
          </p:nvPr>
        </p:nvSpPr>
        <p:spPr>
          <a:xfrm>
            <a:off x="4564125" y="652000"/>
            <a:ext cx="2336400" cy="455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2600">
                <a:solidFill>
                  <a:schemeClr val="lt1"/>
                </a:solidFill>
              </a:rPr>
              <a:t>Tools</a:t>
            </a:r>
            <a:endParaRPr sz="2600">
              <a:solidFill>
                <a:schemeClr val="lt1"/>
              </a:solidFill>
            </a:endParaRPr>
          </a:p>
        </p:txBody>
      </p:sp>
      <p:sp>
        <p:nvSpPr>
          <p:cNvPr id="495" name="Google Shape;495;p47"/>
          <p:cNvSpPr txBox="1"/>
          <p:nvPr>
            <p:ph type="title"/>
          </p:nvPr>
        </p:nvSpPr>
        <p:spPr>
          <a:xfrm>
            <a:off x="6806500" y="567400"/>
            <a:ext cx="2336400" cy="539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2600">
                <a:solidFill>
                  <a:schemeClr val="lt1"/>
                </a:solidFill>
              </a:rPr>
              <a:t>Algorithms</a:t>
            </a:r>
            <a:endParaRPr sz="2600">
              <a:solidFill>
                <a:schemeClr val="lt1"/>
              </a:solidFill>
            </a:endParaRPr>
          </a:p>
        </p:txBody>
      </p:sp>
      <p:sp>
        <p:nvSpPr>
          <p:cNvPr id="496" name="Google Shape;496;p47"/>
          <p:cNvSpPr txBox="1"/>
          <p:nvPr>
            <p:ph idx="1" type="body"/>
          </p:nvPr>
        </p:nvSpPr>
        <p:spPr>
          <a:xfrm>
            <a:off x="2304450" y="1290250"/>
            <a:ext cx="2105700" cy="3522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sz="1800">
                <a:solidFill>
                  <a:schemeClr val="lt1"/>
                </a:solidFill>
              </a:rPr>
              <a:t>Python</a:t>
            </a:r>
            <a:endParaRPr sz="1800">
              <a:solidFill>
                <a:schemeClr val="lt1"/>
              </a:solidFill>
            </a:endParaRPr>
          </a:p>
        </p:txBody>
      </p:sp>
      <p:sp>
        <p:nvSpPr>
          <p:cNvPr id="497" name="Google Shape;497;p47"/>
          <p:cNvSpPr txBox="1"/>
          <p:nvPr>
            <p:ph idx="1" type="body"/>
          </p:nvPr>
        </p:nvSpPr>
        <p:spPr>
          <a:xfrm>
            <a:off x="4679475" y="1290250"/>
            <a:ext cx="2105700" cy="35229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chemeClr val="lt1"/>
              </a:buClr>
              <a:buSzPts val="1700"/>
              <a:buChar char="●"/>
            </a:pPr>
            <a:r>
              <a:rPr lang="en" sz="1700">
                <a:solidFill>
                  <a:schemeClr val="lt1"/>
                </a:solidFill>
              </a:rPr>
              <a:t>Tableau </a:t>
            </a:r>
            <a:endParaRPr sz="1700">
              <a:solidFill>
                <a:schemeClr val="lt1"/>
              </a:solidFill>
            </a:endParaRPr>
          </a:p>
          <a:p>
            <a:pPr indent="-336550" lvl="0" marL="457200" rtl="0" algn="l">
              <a:spcBef>
                <a:spcPts val="0"/>
              </a:spcBef>
              <a:spcAft>
                <a:spcPts val="0"/>
              </a:spcAft>
              <a:buClr>
                <a:schemeClr val="lt1"/>
              </a:buClr>
              <a:buSzPts val="1700"/>
              <a:buChar char="●"/>
            </a:pPr>
            <a:r>
              <a:rPr lang="en" sz="1700">
                <a:solidFill>
                  <a:schemeClr val="lt1"/>
                </a:solidFill>
              </a:rPr>
              <a:t>PostgreSQL</a:t>
            </a:r>
            <a:endParaRPr sz="1700">
              <a:solidFill>
                <a:schemeClr val="lt1"/>
              </a:solidFill>
            </a:endParaRPr>
          </a:p>
          <a:p>
            <a:pPr indent="-336550" lvl="0" marL="457200" rtl="0" algn="l">
              <a:spcBef>
                <a:spcPts val="0"/>
              </a:spcBef>
              <a:spcAft>
                <a:spcPts val="0"/>
              </a:spcAft>
              <a:buClr>
                <a:schemeClr val="lt1"/>
              </a:buClr>
              <a:buSzPts val="1700"/>
              <a:buChar char="●"/>
            </a:pPr>
            <a:r>
              <a:rPr lang="en" sz="1700">
                <a:solidFill>
                  <a:schemeClr val="lt1"/>
                </a:solidFill>
              </a:rPr>
              <a:t>GitHub</a:t>
            </a:r>
            <a:endParaRPr sz="1700">
              <a:solidFill>
                <a:schemeClr val="lt1"/>
              </a:solidFill>
            </a:endParaRPr>
          </a:p>
        </p:txBody>
      </p:sp>
      <p:sp>
        <p:nvSpPr>
          <p:cNvPr id="498" name="Google Shape;498;p47"/>
          <p:cNvSpPr txBox="1"/>
          <p:nvPr>
            <p:ph idx="1" type="body"/>
          </p:nvPr>
        </p:nvSpPr>
        <p:spPr>
          <a:xfrm>
            <a:off x="6962650" y="1290250"/>
            <a:ext cx="2024100" cy="35229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chemeClr val="lt1"/>
              </a:buClr>
              <a:buSzPts val="1700"/>
              <a:buChar char="●"/>
            </a:pPr>
            <a:r>
              <a:rPr lang="en" sz="1700">
                <a:solidFill>
                  <a:schemeClr val="lt1"/>
                </a:solidFill>
              </a:rPr>
              <a:t>SMOTE</a:t>
            </a:r>
            <a:endParaRPr sz="1700">
              <a:solidFill>
                <a:schemeClr val="lt1"/>
              </a:solidFill>
            </a:endParaRPr>
          </a:p>
          <a:p>
            <a:pPr indent="-336550" lvl="0" marL="457200" rtl="0" algn="l">
              <a:spcBef>
                <a:spcPts val="0"/>
              </a:spcBef>
              <a:spcAft>
                <a:spcPts val="0"/>
              </a:spcAft>
              <a:buClr>
                <a:schemeClr val="lt1"/>
              </a:buClr>
              <a:buSzPts val="1700"/>
              <a:buChar char="●"/>
            </a:pPr>
            <a:r>
              <a:rPr lang="en" sz="1700">
                <a:solidFill>
                  <a:schemeClr val="lt1"/>
                </a:solidFill>
              </a:rPr>
              <a:t>Random Forest</a:t>
            </a:r>
            <a:endParaRPr sz="1700">
              <a:solidFill>
                <a:schemeClr val="lt1"/>
              </a:solidFill>
            </a:endParaRPr>
          </a:p>
          <a:p>
            <a:pPr indent="-336550" lvl="0" marL="457200" rtl="0" algn="l">
              <a:spcBef>
                <a:spcPts val="0"/>
              </a:spcBef>
              <a:spcAft>
                <a:spcPts val="0"/>
              </a:spcAft>
              <a:buClr>
                <a:schemeClr val="lt1"/>
              </a:buClr>
              <a:buSzPts val="1700"/>
              <a:buChar char="●"/>
            </a:pPr>
            <a:r>
              <a:rPr lang="en" sz="1700">
                <a:solidFill>
                  <a:schemeClr val="lt1"/>
                </a:solidFill>
              </a:rPr>
              <a:t>Random Oversampling</a:t>
            </a:r>
            <a:endParaRPr sz="1700">
              <a:solidFill>
                <a:schemeClr val="lt1"/>
              </a:solidFill>
            </a:endParaRPr>
          </a:p>
          <a:p>
            <a:pPr indent="-336550" lvl="0" marL="457200" rtl="0" algn="l">
              <a:spcBef>
                <a:spcPts val="0"/>
              </a:spcBef>
              <a:spcAft>
                <a:spcPts val="0"/>
              </a:spcAft>
              <a:buClr>
                <a:schemeClr val="lt1"/>
              </a:buClr>
              <a:buSzPts val="1700"/>
              <a:buChar char="●"/>
            </a:pPr>
            <a:r>
              <a:rPr lang="en" sz="1700">
                <a:solidFill>
                  <a:schemeClr val="lt1"/>
                </a:solidFill>
              </a:rPr>
              <a:t>Random Under Sampling</a:t>
            </a:r>
            <a:endParaRPr sz="1700">
              <a:solidFill>
                <a:schemeClr val="lt1"/>
              </a:solidFill>
            </a:endParaRPr>
          </a:p>
          <a:p>
            <a:pPr indent="0" lvl="0" marL="457200" rtl="0" algn="l">
              <a:spcBef>
                <a:spcPts val="1600"/>
              </a:spcBef>
              <a:spcAft>
                <a:spcPts val="1600"/>
              </a:spcAft>
              <a:buNone/>
            </a:pPr>
            <a:r>
              <a:t/>
            </a:r>
            <a:endParaRPr>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pic>
        <p:nvPicPr>
          <p:cNvPr id="503" name="Google Shape;503;p48"/>
          <p:cNvPicPr preferRelativeResize="0"/>
          <p:nvPr/>
        </p:nvPicPr>
        <p:blipFill rotWithShape="1">
          <a:blip r:embed="rId3">
            <a:alphaModFix amt="43000"/>
          </a:blip>
          <a:srcRect b="7813" l="0" r="0" t="7813"/>
          <a:stretch/>
        </p:blipFill>
        <p:spPr>
          <a:xfrm>
            <a:off x="0" y="0"/>
            <a:ext cx="9144000" cy="5143496"/>
          </a:xfrm>
          <a:prstGeom prst="rect">
            <a:avLst/>
          </a:prstGeom>
          <a:noFill/>
          <a:ln>
            <a:noFill/>
          </a:ln>
        </p:spPr>
      </p:pic>
      <p:sp>
        <p:nvSpPr>
          <p:cNvPr id="504" name="Google Shape;504;p48"/>
          <p:cNvSpPr/>
          <p:nvPr/>
        </p:nvSpPr>
        <p:spPr>
          <a:xfrm>
            <a:off x="1381125" y="1638325"/>
            <a:ext cx="6381900" cy="18669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8"/>
          <p:cNvSpPr txBox="1"/>
          <p:nvPr>
            <p:ph type="ctrTitle"/>
          </p:nvPr>
        </p:nvSpPr>
        <p:spPr>
          <a:xfrm>
            <a:off x="1866825" y="1981200"/>
            <a:ext cx="5362500" cy="1181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p32"/>
          <p:cNvPicPr preferRelativeResize="0"/>
          <p:nvPr/>
        </p:nvPicPr>
        <p:blipFill rotWithShape="1">
          <a:blip r:embed="rId3">
            <a:alphaModFix/>
          </a:blip>
          <a:srcRect b="0" l="22259" r="22259" t="0"/>
          <a:stretch/>
        </p:blipFill>
        <p:spPr>
          <a:xfrm>
            <a:off x="0" y="0"/>
            <a:ext cx="3880800" cy="5143500"/>
          </a:xfrm>
          <a:prstGeom prst="rect">
            <a:avLst/>
          </a:prstGeom>
          <a:noFill/>
          <a:ln>
            <a:noFill/>
          </a:ln>
        </p:spPr>
      </p:pic>
      <p:sp>
        <p:nvSpPr>
          <p:cNvPr id="378" name="Google Shape;378;p32"/>
          <p:cNvSpPr txBox="1"/>
          <p:nvPr>
            <p:ph type="title"/>
          </p:nvPr>
        </p:nvSpPr>
        <p:spPr>
          <a:xfrm>
            <a:off x="4771875" y="545025"/>
            <a:ext cx="3880800" cy="1438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Why did we select Credit Card Fraud as the topic for this project?</a:t>
            </a:r>
            <a:endParaRPr/>
          </a:p>
        </p:txBody>
      </p:sp>
      <p:sp>
        <p:nvSpPr>
          <p:cNvPr id="379" name="Google Shape;379;p32"/>
          <p:cNvSpPr txBox="1"/>
          <p:nvPr>
            <p:ph idx="1" type="body"/>
          </p:nvPr>
        </p:nvSpPr>
        <p:spPr>
          <a:xfrm>
            <a:off x="4771875" y="2324775"/>
            <a:ext cx="3880800" cy="22737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lang="en"/>
              <a:t>We chose this topic due to our team’s background in the financial service sector and two teammates with credit card experience.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3"/>
          <p:cNvSpPr txBox="1"/>
          <p:nvPr>
            <p:ph type="title"/>
          </p:nvPr>
        </p:nvSpPr>
        <p:spPr>
          <a:xfrm>
            <a:off x="1303800" y="598575"/>
            <a:ext cx="7030500" cy="620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accent1"/>
                </a:solidFill>
              </a:rPr>
              <a:t>Understanding </a:t>
            </a:r>
            <a:r>
              <a:rPr lang="en">
                <a:solidFill>
                  <a:schemeClr val="accent1"/>
                </a:solidFill>
              </a:rPr>
              <a:t>Credit Card Fraud </a:t>
            </a:r>
            <a:endParaRPr>
              <a:solidFill>
                <a:schemeClr val="accent1"/>
              </a:solidFill>
            </a:endParaRPr>
          </a:p>
        </p:txBody>
      </p:sp>
      <p:sp>
        <p:nvSpPr>
          <p:cNvPr id="385" name="Google Shape;385;p33"/>
          <p:cNvSpPr txBox="1"/>
          <p:nvPr>
            <p:ph idx="1" type="body"/>
          </p:nvPr>
        </p:nvSpPr>
        <p:spPr>
          <a:xfrm>
            <a:off x="1141500" y="1219275"/>
            <a:ext cx="3430500" cy="3683700"/>
          </a:xfrm>
          <a:prstGeom prst="rect">
            <a:avLst/>
          </a:prstGeom>
        </p:spPr>
        <p:txBody>
          <a:bodyPr anchorCtr="0" anchor="t" bIns="91425" lIns="91425" spcFirstLastPara="1" rIns="91425" wrap="square" tIns="91425">
            <a:normAutofit fontScale="47500"/>
          </a:bodyPr>
          <a:lstStyle/>
          <a:p>
            <a:pPr indent="-327375" lvl="0" marL="457200" rtl="0" algn="l">
              <a:lnSpc>
                <a:spcPct val="115000"/>
              </a:lnSpc>
              <a:spcBef>
                <a:spcPts val="0"/>
              </a:spcBef>
              <a:spcAft>
                <a:spcPts val="0"/>
              </a:spcAft>
              <a:buClr>
                <a:schemeClr val="dk2"/>
              </a:buClr>
              <a:buSzPct val="100000"/>
              <a:buChar char="●"/>
            </a:pPr>
            <a:r>
              <a:rPr b="1" lang="en" sz="3274">
                <a:solidFill>
                  <a:schemeClr val="dk2"/>
                </a:solidFill>
              </a:rPr>
              <a:t>Credit card fraud is a global problem and the cost of fraud is rising each year</a:t>
            </a:r>
            <a:endParaRPr b="1" i="1" sz="2500">
              <a:solidFill>
                <a:schemeClr val="dk2"/>
              </a:solidFill>
            </a:endParaRPr>
          </a:p>
          <a:p>
            <a:pPr indent="-304006" lvl="0" marL="457200" rtl="0" algn="l">
              <a:lnSpc>
                <a:spcPct val="115000"/>
              </a:lnSpc>
              <a:spcBef>
                <a:spcPts val="1000"/>
              </a:spcBef>
              <a:spcAft>
                <a:spcPts val="0"/>
              </a:spcAft>
              <a:buSzPct val="76341"/>
              <a:buChar char="●"/>
            </a:pPr>
            <a:r>
              <a:rPr b="1" lang="en" sz="3274"/>
              <a:t>Financial impacts of fraud can be significant and have downstream impacts</a:t>
            </a:r>
            <a:endParaRPr b="1" sz="3274"/>
          </a:p>
          <a:p>
            <a:pPr indent="-327375" lvl="0" marL="457200" rtl="0" algn="l">
              <a:lnSpc>
                <a:spcPct val="115000"/>
              </a:lnSpc>
              <a:spcBef>
                <a:spcPts val="1000"/>
              </a:spcBef>
              <a:spcAft>
                <a:spcPts val="1000"/>
              </a:spcAft>
              <a:buSzPct val="100000"/>
              <a:buChar char="●"/>
            </a:pPr>
            <a:r>
              <a:rPr b="1" lang="en" sz="3274"/>
              <a:t>Banks are investing significant time and money in machine learning to help detect and mitigate fraud as quickly as possible</a:t>
            </a:r>
            <a:endParaRPr b="1" sz="3274"/>
          </a:p>
        </p:txBody>
      </p:sp>
      <p:pic>
        <p:nvPicPr>
          <p:cNvPr id="386" name="Google Shape;386;p33"/>
          <p:cNvPicPr preferRelativeResize="0"/>
          <p:nvPr/>
        </p:nvPicPr>
        <p:blipFill>
          <a:blip r:embed="rId3">
            <a:alphaModFix/>
          </a:blip>
          <a:stretch>
            <a:fillRect/>
          </a:stretch>
        </p:blipFill>
        <p:spPr>
          <a:xfrm>
            <a:off x="4709350" y="1333647"/>
            <a:ext cx="4391726" cy="3140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id="391" name="Google Shape;391;p34"/>
          <p:cNvPicPr preferRelativeResize="0"/>
          <p:nvPr/>
        </p:nvPicPr>
        <p:blipFill rotWithShape="1">
          <a:blip r:embed="rId3">
            <a:alphaModFix/>
          </a:blip>
          <a:srcRect b="0" l="22259" r="22259" t="0"/>
          <a:stretch/>
        </p:blipFill>
        <p:spPr>
          <a:xfrm>
            <a:off x="0" y="0"/>
            <a:ext cx="3880800" cy="5143500"/>
          </a:xfrm>
          <a:prstGeom prst="rect">
            <a:avLst/>
          </a:prstGeom>
          <a:noFill/>
          <a:ln>
            <a:noFill/>
          </a:ln>
        </p:spPr>
      </p:pic>
      <p:sp>
        <p:nvSpPr>
          <p:cNvPr id="392" name="Google Shape;392;p34"/>
          <p:cNvSpPr txBox="1"/>
          <p:nvPr>
            <p:ph type="title"/>
          </p:nvPr>
        </p:nvSpPr>
        <p:spPr>
          <a:xfrm>
            <a:off x="4771875" y="380175"/>
            <a:ext cx="3880800" cy="7074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What is Credit Card Fraud?</a:t>
            </a:r>
            <a:endParaRPr/>
          </a:p>
        </p:txBody>
      </p:sp>
      <p:sp>
        <p:nvSpPr>
          <p:cNvPr id="393" name="Google Shape;393;p34"/>
          <p:cNvSpPr txBox="1"/>
          <p:nvPr>
            <p:ph idx="1" type="body"/>
          </p:nvPr>
        </p:nvSpPr>
        <p:spPr>
          <a:xfrm>
            <a:off x="4771875" y="2324775"/>
            <a:ext cx="3790800" cy="1986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sz="1508"/>
              <a:t>Forms:</a:t>
            </a:r>
            <a:endParaRPr b="1" sz="1508"/>
          </a:p>
          <a:p>
            <a:pPr indent="-310832" lvl="0" marL="457200" rtl="0" algn="l">
              <a:spcBef>
                <a:spcPts val="1600"/>
              </a:spcBef>
              <a:spcAft>
                <a:spcPts val="0"/>
              </a:spcAft>
              <a:buSzPct val="100000"/>
              <a:buAutoNum type="arabicPeriod"/>
            </a:pPr>
            <a:r>
              <a:rPr lang="en"/>
              <a:t>Lost or stolen cards</a:t>
            </a:r>
            <a:endParaRPr/>
          </a:p>
          <a:p>
            <a:pPr indent="-310832" lvl="0" marL="457200" rtl="0" algn="l">
              <a:spcBef>
                <a:spcPts val="0"/>
              </a:spcBef>
              <a:spcAft>
                <a:spcPts val="0"/>
              </a:spcAft>
              <a:buSzPct val="100000"/>
              <a:buAutoNum type="arabicPeriod"/>
            </a:pPr>
            <a:r>
              <a:rPr lang="en"/>
              <a:t>Not Received as Issued (Never Received) – Account Takeover</a:t>
            </a:r>
            <a:endParaRPr/>
          </a:p>
          <a:p>
            <a:pPr indent="-310832" lvl="0" marL="457200" rtl="0" algn="l">
              <a:spcBef>
                <a:spcPts val="0"/>
              </a:spcBef>
              <a:spcAft>
                <a:spcPts val="0"/>
              </a:spcAft>
              <a:buSzPct val="100000"/>
              <a:buAutoNum type="arabicPeriod"/>
            </a:pPr>
            <a:r>
              <a:rPr lang="en"/>
              <a:t>False Application /New Account fraud</a:t>
            </a:r>
            <a:endParaRPr/>
          </a:p>
          <a:p>
            <a:pPr indent="-310832" lvl="0" marL="457200" rtl="0" algn="l">
              <a:spcBef>
                <a:spcPts val="0"/>
              </a:spcBef>
              <a:spcAft>
                <a:spcPts val="0"/>
              </a:spcAft>
              <a:buSzPct val="100000"/>
              <a:buAutoNum type="arabicPeriod"/>
            </a:pPr>
            <a:r>
              <a:rPr lang="en"/>
              <a:t>Counterfeit / Skimming</a:t>
            </a:r>
            <a:endParaRPr/>
          </a:p>
          <a:p>
            <a:pPr indent="-310832" lvl="0" marL="457200" rtl="0" algn="l">
              <a:spcBef>
                <a:spcPts val="0"/>
              </a:spcBef>
              <a:spcAft>
                <a:spcPts val="0"/>
              </a:spcAft>
              <a:buSzPct val="100000"/>
              <a:buAutoNum type="arabicPeriod"/>
            </a:pPr>
            <a:r>
              <a:rPr lang="en"/>
              <a:t>Card Not Present fraud (online / phone / mail)</a:t>
            </a:r>
            <a:endParaRPr/>
          </a:p>
        </p:txBody>
      </p:sp>
      <p:sp>
        <p:nvSpPr>
          <p:cNvPr id="394" name="Google Shape;394;p34"/>
          <p:cNvSpPr txBox="1"/>
          <p:nvPr>
            <p:ph type="title"/>
          </p:nvPr>
        </p:nvSpPr>
        <p:spPr>
          <a:xfrm>
            <a:off x="4771875" y="1048300"/>
            <a:ext cx="3880800" cy="96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0" lang="en" sz="1400"/>
              <a:t>Credit card fraud can occur when unauthorized users gain access to an individual’s credit card information in order to make purchases, other transactions, or open new accounts.</a:t>
            </a:r>
            <a:endParaRPr b="0" sz="1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35"/>
          <p:cNvPicPr preferRelativeResize="0"/>
          <p:nvPr/>
        </p:nvPicPr>
        <p:blipFill rotWithShape="1">
          <a:blip r:embed="rId3">
            <a:alphaModFix/>
          </a:blip>
          <a:srcRect b="0" l="21558" r="21558" t="0"/>
          <a:stretch/>
        </p:blipFill>
        <p:spPr>
          <a:xfrm>
            <a:off x="5244250" y="1386100"/>
            <a:ext cx="3232598" cy="2384201"/>
          </a:xfrm>
          <a:prstGeom prst="rect">
            <a:avLst/>
          </a:prstGeom>
          <a:noFill/>
          <a:ln cap="flat" cmpd="dbl" w="76200">
            <a:solidFill>
              <a:schemeClr val="lt1"/>
            </a:solidFill>
            <a:prstDash val="solid"/>
            <a:miter lim="8000"/>
            <a:headEnd len="sm" w="sm" type="none"/>
            <a:tailEnd len="sm" w="sm" type="none"/>
          </a:ln>
        </p:spPr>
      </p:pic>
      <p:sp>
        <p:nvSpPr>
          <p:cNvPr id="400" name="Google Shape;400;p35"/>
          <p:cNvSpPr txBox="1"/>
          <p:nvPr>
            <p:ph type="title"/>
          </p:nvPr>
        </p:nvSpPr>
        <p:spPr>
          <a:xfrm>
            <a:off x="291875" y="406900"/>
            <a:ext cx="3978000" cy="979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Source of Data</a:t>
            </a:r>
            <a:endParaRPr/>
          </a:p>
        </p:txBody>
      </p:sp>
      <p:sp>
        <p:nvSpPr>
          <p:cNvPr id="401" name="Google Shape;401;p35"/>
          <p:cNvSpPr txBox="1"/>
          <p:nvPr>
            <p:ph idx="1" type="body"/>
          </p:nvPr>
        </p:nvSpPr>
        <p:spPr>
          <a:xfrm>
            <a:off x="85450" y="1552475"/>
            <a:ext cx="4486500" cy="2879400"/>
          </a:xfrm>
          <a:prstGeom prst="rect">
            <a:avLst/>
          </a:prstGeom>
        </p:spPr>
        <p:txBody>
          <a:bodyPr anchorCtr="0" anchor="t" bIns="91425" lIns="91425" spcFirstLastPara="1" rIns="91425" wrap="square" tIns="91425">
            <a:normAutofit lnSpcReduction="20000"/>
          </a:bodyPr>
          <a:lstStyle/>
          <a:p>
            <a:pPr indent="-330200" lvl="0" marL="457200" rtl="0" algn="l">
              <a:spcBef>
                <a:spcPts val="0"/>
              </a:spcBef>
              <a:spcAft>
                <a:spcPts val="0"/>
              </a:spcAft>
              <a:buSzPts val="1600"/>
              <a:buChar char="●"/>
            </a:pPr>
            <a:r>
              <a:rPr lang="en"/>
              <a:t>Our Dataset is a simulated credit card transaction dataset, covering the cards of 1000 customers with a pool of 800 merchants.</a:t>
            </a:r>
            <a:endParaRPr/>
          </a:p>
          <a:p>
            <a:pPr indent="-330200" lvl="0" marL="457200" rtl="0" algn="l">
              <a:spcBef>
                <a:spcPts val="0"/>
              </a:spcBef>
              <a:spcAft>
                <a:spcPts val="0"/>
              </a:spcAft>
              <a:buSzPts val="1600"/>
              <a:buChar char="●"/>
            </a:pPr>
            <a:r>
              <a:rPr lang="en"/>
              <a:t>Data set covers transactions over a full two-year period.</a:t>
            </a:r>
            <a:endParaRPr/>
          </a:p>
          <a:p>
            <a:pPr indent="-330200" lvl="0" marL="457200" rtl="0" algn="l">
              <a:spcBef>
                <a:spcPts val="0"/>
              </a:spcBef>
              <a:spcAft>
                <a:spcPts val="0"/>
              </a:spcAft>
              <a:buSzPts val="1600"/>
              <a:buChar char="●"/>
            </a:pPr>
            <a:r>
              <a:rPr lang="en"/>
              <a:t>Contains both legitimate and fraudulent transactions.</a:t>
            </a:r>
            <a:endParaRPr/>
          </a:p>
          <a:p>
            <a:pPr indent="-330200" lvl="0" marL="457200" rtl="0" algn="l">
              <a:spcBef>
                <a:spcPts val="0"/>
              </a:spcBef>
              <a:spcAft>
                <a:spcPts val="0"/>
              </a:spcAft>
              <a:buSzPts val="1600"/>
              <a:buChar char="●"/>
            </a:pPr>
            <a:r>
              <a:rPr lang="en"/>
              <a:t>Link to dataset: </a:t>
            </a:r>
            <a:r>
              <a:rPr lang="en" u="sng">
                <a:solidFill>
                  <a:schemeClr val="hlink"/>
                </a:solidFill>
                <a:hlinkClick r:id="rId4"/>
              </a:rPr>
              <a:t>https://www.kaggle.com/datasets/kartik2112/fraud-detection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36"/>
          <p:cNvPicPr preferRelativeResize="0"/>
          <p:nvPr/>
        </p:nvPicPr>
        <p:blipFill rotWithShape="1">
          <a:blip r:embed="rId3">
            <a:alphaModFix/>
          </a:blip>
          <a:srcRect b="0" l="22259" r="22259" t="0"/>
          <a:stretch/>
        </p:blipFill>
        <p:spPr>
          <a:xfrm>
            <a:off x="0" y="0"/>
            <a:ext cx="4280448" cy="5143500"/>
          </a:xfrm>
          <a:prstGeom prst="rect">
            <a:avLst/>
          </a:prstGeom>
          <a:noFill/>
          <a:ln>
            <a:noFill/>
          </a:ln>
        </p:spPr>
      </p:pic>
      <p:sp>
        <p:nvSpPr>
          <p:cNvPr id="407" name="Google Shape;407;p36"/>
          <p:cNvSpPr txBox="1"/>
          <p:nvPr>
            <p:ph type="title"/>
          </p:nvPr>
        </p:nvSpPr>
        <p:spPr>
          <a:xfrm>
            <a:off x="4702625" y="480050"/>
            <a:ext cx="4142400" cy="1297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1800"/>
              <a:t>Questions to be Answered</a:t>
            </a:r>
            <a:endParaRPr sz="1800"/>
          </a:p>
          <a:p>
            <a:pPr indent="-317500" lvl="0" marL="457200" rtl="0" algn="l">
              <a:lnSpc>
                <a:spcPct val="115000"/>
              </a:lnSpc>
              <a:spcBef>
                <a:spcPts val="0"/>
              </a:spcBef>
              <a:spcAft>
                <a:spcPts val="0"/>
              </a:spcAft>
              <a:buClr>
                <a:srgbClr val="434343"/>
              </a:buClr>
              <a:buSzPts val="1400"/>
              <a:buFont typeface="Nunito"/>
              <a:buChar char="●"/>
            </a:pPr>
            <a:r>
              <a:rPr b="0" lang="en" sz="1400">
                <a:latin typeface="Nunito"/>
                <a:ea typeface="Nunito"/>
                <a:cs typeface="Nunito"/>
                <a:sym typeface="Nunito"/>
              </a:rPr>
              <a:t>Are there any trends in the data?</a:t>
            </a:r>
            <a:endParaRPr b="0" sz="1400">
              <a:latin typeface="Nunito"/>
              <a:ea typeface="Nunito"/>
              <a:cs typeface="Nunito"/>
              <a:sym typeface="Nunito"/>
            </a:endParaRPr>
          </a:p>
          <a:p>
            <a:pPr indent="-317500" lvl="0" marL="457200" rtl="0" algn="l">
              <a:lnSpc>
                <a:spcPct val="115000"/>
              </a:lnSpc>
              <a:spcBef>
                <a:spcPts val="0"/>
              </a:spcBef>
              <a:spcAft>
                <a:spcPts val="0"/>
              </a:spcAft>
              <a:buClr>
                <a:srgbClr val="434343"/>
              </a:buClr>
              <a:buSzPts val="1400"/>
              <a:buFont typeface="Nunito"/>
              <a:buChar char="●"/>
            </a:pPr>
            <a:r>
              <a:rPr b="0" lang="en" sz="1400">
                <a:latin typeface="Nunito"/>
                <a:ea typeface="Nunito"/>
                <a:cs typeface="Nunito"/>
                <a:sym typeface="Nunito"/>
              </a:rPr>
              <a:t>Can any of these trends be used to predict and prevent future fraudulent transactions?</a:t>
            </a:r>
            <a:endParaRPr sz="1400"/>
          </a:p>
        </p:txBody>
      </p:sp>
      <p:sp>
        <p:nvSpPr>
          <p:cNvPr id="408" name="Google Shape;408;p36"/>
          <p:cNvSpPr txBox="1"/>
          <p:nvPr>
            <p:ph idx="1" type="body"/>
          </p:nvPr>
        </p:nvSpPr>
        <p:spPr>
          <a:xfrm>
            <a:off x="4564525" y="2324775"/>
            <a:ext cx="4280400" cy="2632500"/>
          </a:xfrm>
          <a:prstGeom prst="rect">
            <a:avLst/>
          </a:prstGeom>
        </p:spPr>
        <p:txBody>
          <a:bodyPr anchorCtr="0" anchor="t" bIns="91425" lIns="91425" spcFirstLastPara="1" rIns="91425" wrap="square" tIns="91425">
            <a:normAutofit fontScale="85000" lnSpcReduction="20000"/>
          </a:bodyPr>
          <a:lstStyle/>
          <a:p>
            <a:pPr indent="0" lvl="0" marL="0" rtl="0" algn="ctr">
              <a:lnSpc>
                <a:spcPct val="100000"/>
              </a:lnSpc>
              <a:spcBef>
                <a:spcPts val="0"/>
              </a:spcBef>
              <a:spcAft>
                <a:spcPts val="0"/>
              </a:spcAft>
              <a:buNone/>
            </a:pPr>
            <a:r>
              <a:rPr b="1" lang="en" sz="2100">
                <a:latin typeface="Maven Pro"/>
                <a:ea typeface="Maven Pro"/>
                <a:cs typeface="Maven Pro"/>
                <a:sym typeface="Maven Pro"/>
              </a:rPr>
              <a:t>Focus of our Study</a:t>
            </a:r>
            <a:endParaRPr sz="1600"/>
          </a:p>
          <a:p>
            <a:pPr indent="-320357" lvl="0" marL="457200" rtl="0" algn="l">
              <a:spcBef>
                <a:spcPts val="0"/>
              </a:spcBef>
              <a:spcAft>
                <a:spcPts val="0"/>
              </a:spcAft>
              <a:buSzPct val="100000"/>
              <a:buChar char="●"/>
            </a:pPr>
            <a:r>
              <a:rPr lang="en" sz="1700" u="sng"/>
              <a:t>Merchants</a:t>
            </a:r>
            <a:r>
              <a:rPr lang="en" sz="1700"/>
              <a:t>: Which merchants have the most fraud cases?</a:t>
            </a:r>
            <a:endParaRPr sz="1700"/>
          </a:p>
          <a:p>
            <a:pPr indent="-320357" lvl="0" marL="457200" rtl="0" algn="l">
              <a:spcBef>
                <a:spcPts val="0"/>
              </a:spcBef>
              <a:spcAft>
                <a:spcPts val="0"/>
              </a:spcAft>
              <a:buSzPct val="100000"/>
              <a:buChar char="●"/>
            </a:pPr>
            <a:r>
              <a:rPr lang="en" sz="1700" u="sng"/>
              <a:t>City/State/Region</a:t>
            </a:r>
            <a:r>
              <a:rPr lang="en" sz="1700"/>
              <a:t>: Is there are a primary area where fraud occurs?</a:t>
            </a:r>
            <a:endParaRPr sz="1700"/>
          </a:p>
          <a:p>
            <a:pPr indent="-320357" lvl="0" marL="457200" rtl="0" algn="l">
              <a:spcBef>
                <a:spcPts val="0"/>
              </a:spcBef>
              <a:spcAft>
                <a:spcPts val="0"/>
              </a:spcAft>
              <a:buSzPct val="100000"/>
              <a:buChar char="●"/>
            </a:pPr>
            <a:r>
              <a:rPr lang="en" sz="1700" u="sng"/>
              <a:t>Age of purchaser</a:t>
            </a:r>
            <a:r>
              <a:rPr lang="en" sz="1700"/>
              <a:t>: What is the age of purchaser impacted by fraud?</a:t>
            </a:r>
            <a:endParaRPr sz="1700"/>
          </a:p>
          <a:p>
            <a:pPr indent="-320357" lvl="0" marL="457200" rtl="0" algn="l">
              <a:spcBef>
                <a:spcPts val="0"/>
              </a:spcBef>
              <a:spcAft>
                <a:spcPts val="0"/>
              </a:spcAft>
              <a:buSzPct val="100000"/>
              <a:buChar char="●"/>
            </a:pPr>
            <a:r>
              <a:rPr lang="en" sz="1700" u="sng"/>
              <a:t>Fraud amounts</a:t>
            </a:r>
            <a:r>
              <a:rPr lang="en" sz="1700"/>
              <a:t>: What fraud amounts are being incurred?</a:t>
            </a:r>
            <a:endParaRPr sz="1700"/>
          </a:p>
          <a:p>
            <a:pPr indent="-320357" lvl="0" marL="457200" rtl="0" algn="l">
              <a:spcBef>
                <a:spcPts val="0"/>
              </a:spcBef>
              <a:spcAft>
                <a:spcPts val="0"/>
              </a:spcAft>
              <a:buSzPct val="100000"/>
              <a:buChar char="●"/>
            </a:pPr>
            <a:r>
              <a:rPr lang="en" sz="1700" u="sng"/>
              <a:t>Transaction Types</a:t>
            </a:r>
            <a:r>
              <a:rPr lang="en" sz="1700"/>
              <a:t>: What types of transactions are involved with fraud cases?</a:t>
            </a:r>
            <a:endParaRPr sz="1700"/>
          </a:p>
        </p:txBody>
      </p:sp>
      <p:pic>
        <p:nvPicPr>
          <p:cNvPr id="409" name="Google Shape;409;p36"/>
          <p:cNvPicPr preferRelativeResize="0"/>
          <p:nvPr/>
        </p:nvPicPr>
        <p:blipFill>
          <a:blip r:embed="rId4">
            <a:alphaModFix/>
          </a:blip>
          <a:stretch>
            <a:fillRect/>
          </a:stretch>
        </p:blipFill>
        <p:spPr>
          <a:xfrm>
            <a:off x="0" y="1092875"/>
            <a:ext cx="4280451" cy="3356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id="414" name="Google Shape;414;p37"/>
          <p:cNvPicPr preferRelativeResize="0"/>
          <p:nvPr/>
        </p:nvPicPr>
        <p:blipFill rotWithShape="1">
          <a:blip r:embed="rId3">
            <a:alphaModFix/>
          </a:blip>
          <a:srcRect b="6926" l="0" r="0" t="6918"/>
          <a:stretch/>
        </p:blipFill>
        <p:spPr>
          <a:xfrm>
            <a:off x="3389000" y="0"/>
            <a:ext cx="5754899" cy="5143500"/>
          </a:xfrm>
          <a:prstGeom prst="rect">
            <a:avLst/>
          </a:prstGeom>
          <a:noFill/>
          <a:ln>
            <a:noFill/>
          </a:ln>
        </p:spPr>
      </p:pic>
      <p:sp>
        <p:nvSpPr>
          <p:cNvPr id="415" name="Google Shape;415;p37"/>
          <p:cNvSpPr txBox="1"/>
          <p:nvPr>
            <p:ph type="title"/>
          </p:nvPr>
        </p:nvSpPr>
        <p:spPr>
          <a:xfrm>
            <a:off x="321825" y="694100"/>
            <a:ext cx="2651400" cy="1157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2"/>
                </a:solidFill>
              </a:rPr>
              <a:t>Data Exploration Phase</a:t>
            </a:r>
            <a:endParaRPr>
              <a:solidFill>
                <a:schemeClr val="dk2"/>
              </a:solidFill>
            </a:endParaRPr>
          </a:p>
        </p:txBody>
      </p:sp>
      <p:sp>
        <p:nvSpPr>
          <p:cNvPr id="416" name="Google Shape;416;p37"/>
          <p:cNvSpPr txBox="1"/>
          <p:nvPr>
            <p:ph idx="1" type="body"/>
          </p:nvPr>
        </p:nvSpPr>
        <p:spPr>
          <a:xfrm>
            <a:off x="321825" y="1626325"/>
            <a:ext cx="2651400" cy="278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chemeClr val="dk2"/>
                </a:solidFill>
              </a:rPr>
              <a:t>Kaggle data was inspected, cleaned, analyzed, and </a:t>
            </a:r>
            <a:r>
              <a:rPr lang="en" sz="1600">
                <a:solidFill>
                  <a:schemeClr val="dk2"/>
                </a:solidFill>
              </a:rPr>
              <a:t>separated into two tables:</a:t>
            </a:r>
            <a:endParaRPr sz="1600">
              <a:solidFill>
                <a:schemeClr val="dk2"/>
              </a:solidFill>
            </a:endParaRPr>
          </a:p>
          <a:p>
            <a:pPr indent="0" lvl="0" marL="0" rtl="0" algn="l">
              <a:spcBef>
                <a:spcPts val="1600"/>
              </a:spcBef>
              <a:spcAft>
                <a:spcPts val="1600"/>
              </a:spcAft>
              <a:buNone/>
            </a:pPr>
            <a:r>
              <a:rPr lang="en" sz="1600">
                <a:solidFill>
                  <a:schemeClr val="dk2"/>
                </a:solidFill>
              </a:rPr>
              <a:t>Model Upload Data: Data used with Machine Learning Models</a:t>
            </a:r>
            <a:endParaRPr sz="1600">
              <a:solidFill>
                <a:schemeClr val="dk2"/>
              </a:solidFill>
            </a:endParaRPr>
          </a:p>
        </p:txBody>
      </p:sp>
      <p:cxnSp>
        <p:nvCxnSpPr>
          <p:cNvPr id="417" name="Google Shape;417;p37"/>
          <p:cNvCxnSpPr/>
          <p:nvPr/>
        </p:nvCxnSpPr>
        <p:spPr>
          <a:xfrm>
            <a:off x="3389100" y="-2"/>
            <a:ext cx="300" cy="51435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8"/>
          <p:cNvSpPr txBox="1"/>
          <p:nvPr>
            <p:ph type="title"/>
          </p:nvPr>
        </p:nvSpPr>
        <p:spPr>
          <a:xfrm>
            <a:off x="321825" y="694100"/>
            <a:ext cx="2651400" cy="1157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2"/>
                </a:solidFill>
              </a:rPr>
              <a:t>Data Exploration Phase (cont’d)</a:t>
            </a:r>
            <a:endParaRPr>
              <a:solidFill>
                <a:schemeClr val="dk2"/>
              </a:solidFill>
            </a:endParaRPr>
          </a:p>
        </p:txBody>
      </p:sp>
      <p:sp>
        <p:nvSpPr>
          <p:cNvPr id="423" name="Google Shape;423;p38"/>
          <p:cNvSpPr txBox="1"/>
          <p:nvPr>
            <p:ph idx="1" type="body"/>
          </p:nvPr>
        </p:nvSpPr>
        <p:spPr>
          <a:xfrm>
            <a:off x="321825" y="2028000"/>
            <a:ext cx="2651400" cy="238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2"/>
                </a:solidFill>
              </a:rPr>
              <a:t>Second table created - Personal Information Data</a:t>
            </a:r>
            <a:endParaRPr>
              <a:solidFill>
                <a:schemeClr val="dk2"/>
              </a:solidFill>
            </a:endParaRPr>
          </a:p>
          <a:p>
            <a:pPr indent="0" lvl="0" marL="0" rtl="0" algn="l">
              <a:spcBef>
                <a:spcPts val="1600"/>
              </a:spcBef>
              <a:spcAft>
                <a:spcPts val="1600"/>
              </a:spcAft>
              <a:buNone/>
            </a:pPr>
            <a:r>
              <a:rPr lang="en">
                <a:solidFill>
                  <a:schemeClr val="dk2"/>
                </a:solidFill>
              </a:rPr>
              <a:t>Data that is typically seen as “PI” in most financial institutions</a:t>
            </a:r>
            <a:endParaRPr>
              <a:solidFill>
                <a:schemeClr val="dk2"/>
              </a:solidFill>
            </a:endParaRPr>
          </a:p>
        </p:txBody>
      </p:sp>
      <p:cxnSp>
        <p:nvCxnSpPr>
          <p:cNvPr id="424" name="Google Shape;424;p38"/>
          <p:cNvCxnSpPr/>
          <p:nvPr/>
        </p:nvCxnSpPr>
        <p:spPr>
          <a:xfrm>
            <a:off x="3389100" y="-2"/>
            <a:ext cx="300" cy="5143500"/>
          </a:xfrm>
          <a:prstGeom prst="straightConnector1">
            <a:avLst/>
          </a:prstGeom>
          <a:noFill/>
          <a:ln cap="flat" cmpd="sng" w="9525">
            <a:solidFill>
              <a:srgbClr val="D9D9D9"/>
            </a:solidFill>
            <a:prstDash val="solid"/>
            <a:round/>
            <a:headEnd len="sm" w="sm" type="none"/>
            <a:tailEnd len="sm" w="sm" type="none"/>
          </a:ln>
        </p:spPr>
      </p:cxnSp>
      <p:pic>
        <p:nvPicPr>
          <p:cNvPr id="425" name="Google Shape;425;p38"/>
          <p:cNvPicPr preferRelativeResize="0"/>
          <p:nvPr/>
        </p:nvPicPr>
        <p:blipFill>
          <a:blip r:embed="rId3">
            <a:alphaModFix/>
          </a:blip>
          <a:stretch>
            <a:fillRect/>
          </a:stretch>
        </p:blipFill>
        <p:spPr>
          <a:xfrm>
            <a:off x="3541800" y="152400"/>
            <a:ext cx="5450550" cy="4099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39"/>
          <p:cNvSpPr txBox="1"/>
          <p:nvPr>
            <p:ph type="title"/>
          </p:nvPr>
        </p:nvSpPr>
        <p:spPr>
          <a:xfrm>
            <a:off x="321825" y="694100"/>
            <a:ext cx="2891700" cy="137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88">
                <a:solidFill>
                  <a:schemeClr val="dk2"/>
                </a:solidFill>
              </a:rPr>
              <a:t>Creation of Entity Relationship Diagram</a:t>
            </a:r>
            <a:endParaRPr sz="2488">
              <a:solidFill>
                <a:schemeClr val="dk2"/>
              </a:solidFill>
            </a:endParaRPr>
          </a:p>
        </p:txBody>
      </p:sp>
      <p:sp>
        <p:nvSpPr>
          <p:cNvPr id="431" name="Google Shape;431;p39"/>
          <p:cNvSpPr txBox="1"/>
          <p:nvPr>
            <p:ph idx="1" type="body"/>
          </p:nvPr>
        </p:nvSpPr>
        <p:spPr>
          <a:xfrm>
            <a:off x="356175" y="2067200"/>
            <a:ext cx="2823000" cy="2557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solidFill>
                  <a:schemeClr val="dk2"/>
                </a:solidFill>
              </a:rPr>
              <a:t>D</a:t>
            </a:r>
            <a:r>
              <a:rPr lang="en">
                <a:solidFill>
                  <a:schemeClr val="dk2"/>
                </a:solidFill>
              </a:rPr>
              <a:t>ata was tested by means of joining tables and performing counts of the relevant remaining data.</a:t>
            </a:r>
            <a:endParaRPr>
              <a:solidFill>
                <a:schemeClr val="dk2"/>
              </a:solidFill>
            </a:endParaRPr>
          </a:p>
          <a:p>
            <a:pPr indent="0" lvl="0" marL="0" rtl="0" algn="l">
              <a:spcBef>
                <a:spcPts val="1600"/>
              </a:spcBef>
              <a:spcAft>
                <a:spcPts val="1600"/>
              </a:spcAft>
              <a:buNone/>
            </a:pPr>
            <a:r>
              <a:rPr lang="en">
                <a:solidFill>
                  <a:schemeClr val="dk2"/>
                </a:solidFill>
              </a:rPr>
              <a:t>The Model Upload table data was then uploaded into Amazon Web Services in a S3 bucket for the machine learning analyzation portion of the project</a:t>
            </a:r>
            <a:endParaRPr>
              <a:solidFill>
                <a:schemeClr val="dk2"/>
              </a:solidFill>
            </a:endParaRPr>
          </a:p>
        </p:txBody>
      </p:sp>
      <p:cxnSp>
        <p:nvCxnSpPr>
          <p:cNvPr id="432" name="Google Shape;432;p39"/>
          <p:cNvCxnSpPr/>
          <p:nvPr/>
        </p:nvCxnSpPr>
        <p:spPr>
          <a:xfrm>
            <a:off x="3389100" y="-2"/>
            <a:ext cx="300" cy="5143500"/>
          </a:xfrm>
          <a:prstGeom prst="straightConnector1">
            <a:avLst/>
          </a:prstGeom>
          <a:noFill/>
          <a:ln cap="flat" cmpd="sng" w="9525">
            <a:solidFill>
              <a:srgbClr val="D9D9D9"/>
            </a:solidFill>
            <a:prstDash val="solid"/>
            <a:round/>
            <a:headEnd len="sm" w="sm" type="none"/>
            <a:tailEnd len="sm" w="sm" type="none"/>
          </a:ln>
        </p:spPr>
      </p:cxnSp>
      <p:pic>
        <p:nvPicPr>
          <p:cNvPr id="433" name="Google Shape;433;p39"/>
          <p:cNvPicPr preferRelativeResize="0"/>
          <p:nvPr/>
        </p:nvPicPr>
        <p:blipFill>
          <a:blip r:embed="rId3">
            <a:alphaModFix/>
          </a:blip>
          <a:stretch>
            <a:fillRect/>
          </a:stretch>
        </p:blipFill>
        <p:spPr>
          <a:xfrm>
            <a:off x="3541800" y="152400"/>
            <a:ext cx="4638675" cy="3667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